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5" r:id="rId7"/>
    <p:sldId id="261" r:id="rId8"/>
    <p:sldId id="262" r:id="rId9"/>
    <p:sldId id="263" r:id="rId10"/>
    <p:sldId id="266" r:id="rId11"/>
    <p:sldId id="264" r:id="rId12"/>
    <p:sldId id="267" r:id="rId13"/>
    <p:sldId id="268" r:id="rId14"/>
    <p:sldId id="269" r:id="rId15"/>
    <p:sldId id="270" r:id="rId16"/>
    <p:sldId id="271" r:id="rId17"/>
    <p:sldId id="272" r:id="rId18"/>
    <p:sldId id="273" r:id="rId19"/>
    <p:sldId id="274" r:id="rId20"/>
    <p:sldId id="275" r:id="rId21"/>
    <p:sldId id="276" r:id="rId22"/>
    <p:sldId id="279" r:id="rId23"/>
    <p:sldId id="280" r:id="rId24"/>
    <p:sldId id="285" r:id="rId25"/>
    <p:sldId id="282" r:id="rId26"/>
    <p:sldId id="283" r:id="rId27"/>
    <p:sldId id="284" r:id="rId28"/>
    <p:sldId id="287" r:id="rId29"/>
    <p:sldId id="286" r:id="rId30"/>
    <p:sldId id="288" r:id="rId31"/>
    <p:sldId id="289" r:id="rId32"/>
    <p:sldId id="290" r:id="rId33"/>
    <p:sldId id="291" r:id="rId34"/>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0C089DAD-EC75-4744-9686-29F60CBAF411}">
          <p14:sldIdLst>
            <p14:sldId id="256"/>
          </p14:sldIdLst>
        </p14:section>
        <p14:section name="Thermo I Review" id="{01BB8FAE-AAD8-422E-919F-A649F4AEC579}">
          <p14:sldIdLst>
            <p14:sldId id="257"/>
            <p14:sldId id="258"/>
            <p14:sldId id="259"/>
            <p14:sldId id="260"/>
            <p14:sldId id="265"/>
            <p14:sldId id="261"/>
            <p14:sldId id="262"/>
            <p14:sldId id="263"/>
            <p14:sldId id="266"/>
          </p14:sldIdLst>
        </p14:section>
        <p14:section name="Introduction" id="{D50D720D-D58B-46BB-8461-153E369C5F43}">
          <p14:sldIdLst>
            <p14:sldId id="264"/>
            <p14:sldId id="267"/>
            <p14:sldId id="268"/>
          </p14:sldIdLst>
        </p14:section>
        <p14:section name="Chapter 10 &amp; 11" id="{398AF6EF-A482-4487-94D3-1C484C2DA6C9}">
          <p14:sldIdLst>
            <p14:sldId id="269"/>
            <p14:sldId id="270"/>
            <p14:sldId id="271"/>
            <p14:sldId id="272"/>
            <p14:sldId id="273"/>
            <p14:sldId id="274"/>
            <p14:sldId id="275"/>
            <p14:sldId id="276"/>
            <p14:sldId id="279"/>
            <p14:sldId id="280"/>
            <p14:sldId id="285"/>
            <p14:sldId id="282"/>
            <p14:sldId id="283"/>
            <p14:sldId id="284"/>
            <p14:sldId id="287"/>
            <p14:sldId id="286"/>
            <p14:sldId id="288"/>
            <p14:sldId id="289"/>
            <p14:sldId id="290"/>
            <p14:sldId id="29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0E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6AED55-8BAE-4B19-998F-5B176F3E9E20}" v="11" dt="2024-08-20T15:48:05.2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7" d="100"/>
          <a:sy n="57" d="100"/>
        </p:scale>
        <p:origin x="317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0B6AED55-8BAE-4B19-998F-5B176F3E9E20}"/>
    <pc:docChg chg="custSel addSld modSld addSection modSection">
      <pc:chgData name="William Roosa" userId="b17c6545b7781650" providerId="LiveId" clId="{0B6AED55-8BAE-4B19-998F-5B176F3E9E20}" dt="2024-08-20T15:50:26.326" v="586" actId="17846"/>
      <pc:docMkLst>
        <pc:docMk/>
      </pc:docMkLst>
      <pc:sldChg chg="addSp delSp modSp new mod">
        <pc:chgData name="William Roosa" userId="b17c6545b7781650" providerId="LiveId" clId="{0B6AED55-8BAE-4B19-998F-5B176F3E9E20}" dt="2024-08-20T15:49:33.679" v="584" actId="1076"/>
        <pc:sldMkLst>
          <pc:docMk/>
          <pc:sldMk cId="379575282" sldId="256"/>
        </pc:sldMkLst>
        <pc:spChg chg="del">
          <ac:chgData name="William Roosa" userId="b17c6545b7781650" providerId="LiveId" clId="{0B6AED55-8BAE-4B19-998F-5B176F3E9E20}" dt="2024-08-20T15:28:49.437" v="3" actId="478"/>
          <ac:spMkLst>
            <pc:docMk/>
            <pc:sldMk cId="379575282" sldId="256"/>
            <ac:spMk id="2" creationId="{9F0EFB57-BAE8-E66C-B293-2EB7C402DBE7}"/>
          </ac:spMkLst>
        </pc:spChg>
        <pc:spChg chg="del">
          <ac:chgData name="William Roosa" userId="b17c6545b7781650" providerId="LiveId" clId="{0B6AED55-8BAE-4B19-998F-5B176F3E9E20}" dt="2024-08-20T15:28:51.820" v="4" actId="478"/>
          <ac:spMkLst>
            <pc:docMk/>
            <pc:sldMk cId="379575282" sldId="256"/>
            <ac:spMk id="3" creationId="{D6CFED82-EC40-2856-485B-A215B6652AF2}"/>
          </ac:spMkLst>
        </pc:spChg>
        <pc:spChg chg="add mod">
          <ac:chgData name="William Roosa" userId="b17c6545b7781650" providerId="LiveId" clId="{0B6AED55-8BAE-4B19-998F-5B176F3E9E20}" dt="2024-08-20T15:34:37.978" v="20" actId="1076"/>
          <ac:spMkLst>
            <pc:docMk/>
            <pc:sldMk cId="379575282" sldId="256"/>
            <ac:spMk id="4" creationId="{BC533898-6677-410E-C428-807D5CA6F31F}"/>
          </ac:spMkLst>
        </pc:spChg>
        <pc:spChg chg="add mod">
          <ac:chgData name="William Roosa" userId="b17c6545b7781650" providerId="LiveId" clId="{0B6AED55-8BAE-4B19-998F-5B176F3E9E20}" dt="2024-08-20T15:43:41.181" v="164" actId="20577"/>
          <ac:spMkLst>
            <pc:docMk/>
            <pc:sldMk cId="379575282" sldId="256"/>
            <ac:spMk id="5" creationId="{50976B51-861A-F187-BB13-BED0020164DE}"/>
          </ac:spMkLst>
        </pc:spChg>
        <pc:spChg chg="add mod">
          <ac:chgData name="William Roosa" userId="b17c6545b7781650" providerId="LiveId" clId="{0B6AED55-8BAE-4B19-998F-5B176F3E9E20}" dt="2024-08-20T15:45:26.423" v="289" actId="20577"/>
          <ac:spMkLst>
            <pc:docMk/>
            <pc:sldMk cId="379575282" sldId="256"/>
            <ac:spMk id="6" creationId="{C0961E81-FB2A-AD98-5068-7D03A519CB9B}"/>
          </ac:spMkLst>
        </pc:spChg>
        <pc:spChg chg="add mod">
          <ac:chgData name="William Roosa" userId="b17c6545b7781650" providerId="LiveId" clId="{0B6AED55-8BAE-4B19-998F-5B176F3E9E20}" dt="2024-08-20T15:49:33.679" v="584" actId="1076"/>
          <ac:spMkLst>
            <pc:docMk/>
            <pc:sldMk cId="379575282" sldId="256"/>
            <ac:spMk id="7" creationId="{462F4550-111B-2CDD-A29C-676FF9FAF0C4}"/>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48.175"/>
    </inkml:context>
    <inkml:brush xml:id="br0">
      <inkml:brushProperty name="width" value="0.035" units="cm"/>
      <inkml:brushProperty name="height" value="0.035" units="cm"/>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48.847"/>
    </inkml:context>
    <inkml:brush xml:id="br0">
      <inkml:brushProperty name="width" value="0.035" units="cm"/>
      <inkml:brushProperty name="height" value="0.035" units="cm"/>
    </inkml:brush>
  </inkml:definitions>
  <inkml:trace contextRef="#ctx0" brushRef="#br0">0 372 24575,'2'-6'0,"0"0"0,1 1 0,-1-1 0,1 1 0,0-1 0,1 1 0,-1 0 0,1 0 0,0 0 0,0 1 0,1-1 0,5-3 0,1-4 0,12-14 0,2 1 0,1 0 0,1 2 0,1 1 0,1 2 0,0 1 0,36-18 0,-37 22-231,47-33-1,-59 36-670,9-5-5924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4.222"/>
    </inkml:context>
    <inkml:brush xml:id="br0">
      <inkml:brushProperty name="width" value="0.035" units="cm"/>
      <inkml:brushProperty name="height" value="0.035" units="cm"/>
    </inkml:brush>
  </inkml:definitions>
  <inkml:trace contextRef="#ctx0" brushRef="#br0">1 14947 24575,'65'1'0,"-27"0"0,1-1 0,0-1 0,-1-3 0,64-13 0,-55 6 0,0 2 0,1 2 0,57-1 0,149 10 0,-96 1 0,-91-2 0,-29 1 0,-1-2 0,1-1 0,-1-2 0,68-15 0,-55 8 0,1 1 0,0 3 0,0 3 0,91 4 0,68-5 0,-184 1 0,0-2 0,27-9 0,44-7 0,14 14 0,125 7 0,-100 2 0,-105 0 0,-1 1 0,0 2 0,37 10 0,-32-7 0,67 8 0,357-12 0,-235-7 0,-193 5 0,0 1 0,-1 2 0,35 9 0,-29-6 0,64 7 0,83-15 0,22 3 0,-178 0 0,-1 2 0,27 9 0,44 7 0,31-13 0,150-8 0,-103-3 0,1241 3 0,-1386-2 0,0-1 0,0-2 0,38-10 0,-33 7 0,66-8 0,107 16 0,22-2 0,-196-3 0,50-13 0,-53 10 0,1 2 0,33-3 0,95 8 0,19-1 0,-153-2 0,0 0 0,28-10 0,42-7 0,33 13 0,149 8 0,-103 3 0,411-3 0,-555-2 0,0-1 0,0-1 0,34-11 0,-29 7 0,64-7 0,-60 11 0,63-16 0,-63 11 0,70-6 0,-30 13 0,-48 2 0,-1-1 0,1-1 0,-1-2 0,35-8 0,52-12 0,7-3 0,71-21 0,-157 38 0,67-11 0,-71 17 0,-1-3 0,63-20 0,-12-8 0,47-18 0,37 12 0,13-5 0,-33-3 0,-35 15 0,-88 28 0,0-1 0,0-1 0,-1-1 0,0-1 0,-1-2 0,30-18 0,-26 13 0,0 2 0,2 0 0,-1 2 0,2 1 0,37-9 0,-27 9 0,-1-2 0,48-24 0,-19 2 0,-31 18 0,-1-1 0,-1-2 0,0-2 0,-2-1 0,45-42 0,188-204 0,-253 257 0,0 2 0,31-19 0,-33 23 0,-1-1 0,0 0 0,0-1 0,0 0 0,-1 0 0,14-17 0,47-75 0,55-71 0,-56 76 0,-51 66 0,46-53 0,-46 59 0,0-2 0,-1 0 0,-2-1 0,-1-1 0,13-33 0,16-26 0,-26 51 0,0 0 0,-3-1 0,-1 0 0,15-63 0,20-98 0,-30 119 0,3 2 0,36-82 0,-38 104 0,-12 30 0,-2-1 0,0 0 0,-2-1 0,-1 1 0,0-29 0,-2 23 0,2-1 0,13-56 0,-7 43 0,-2 0 0,-1 0 0,-2-86 0,0-7 0,1 104 0,12-51 0,-9 54 0,7-64 0,-11-396 0,-7 253 0,5 209 0,1 0 0,1 0 0,11-38 0,-6 33 0,7-66 0,-13-233 0,-5 181 0,0 122 0,-1 1 0,-2 0 0,-10-37 0,7 32 0,-8-67 0,12-390 0,7 253 0,-5 208 0,-1 0 0,-2 0 0,-9-34 0,6 29 0,-7-64 0,12-296 0,5 206 0,-4 160 0,-1 1 0,-1-1 0,-12-38 0,8 33 0,-8-66 0,13-17 0,3 68 0,-2 1 0,-13-75 0,2 53 0,4 1 0,0-131 0,7 167 0,-2 0 0,-1 1 0,-13-47 0,3 11 0,-4-10 0,8 34 0,-8-68 0,13 69 0,-13-51 0,9 57 0,3-1 0,-3-41 0,9 67 0,-1-21 0,0 1 0,-14-61 0,-32-101 0,40 163 0,1 1 0,-5-60 0,8 54 0,-15-65 0,-76-308 0,43 183 0,43 190 0,-6-48 0,9 46 0,-12-42 0,-31-134 0,0-30 0,30 152 0,-11-40 0,21 96 0,-7-49 0,10 47 0,-12-41 0,-30-116 0,24 121 0,-48-144 0,22 76 0,-44-107 0,4 72 0,50 105 0,16 27 0,-3 1 0,-1 2 0,-2 1 0,-45-48 0,44 55 0,-27-43 0,-20-22 0,10 25 0,-90-77 0,-37 7 0,-62-39 0,206 156 0,-2 2 0,-1 3 0,-1 2 0,-80-20 0,-118-47 0,115 21 0,87 40 0,-93-35 0,67 34 0,-111-59 0,146 68 0,-2 2 0,0 1 0,-1 3 0,-48-8 0,37 6 0,-61-23 0,2 0 0,51 18 0,38 11 0,0 1 0,0 1 0,-34-4 0,-79-12 0,-10 0 0,114 18 0,-58-15 0,56 10 0,-49-5 0,-71-9 0,95 12 0,-104-5 0,-301 16 0,201 3 0,223 1 0,1 1 0,-59 13 0,50-7 0,-54 3 0,-323-9 0,221-7 0,177 5 0,0 1 0,0 2 0,-38 10 0,33-7 0,-66 8 0,39-13 0,13-1 0,-82 14 0,59-4 0,1-3 0,-129 0 0,169-7 0,0 1 0,1 1 0,-37 11 0,31-7 0,-63 7 0,-63-14 0,-16 1 0,144 2 0,-51 14 0,54-10 0,-1-2 0,-32 3 0,50-8 0,-18 0 0,0 2 0,-64 14 0,54-7 0,-1-2 0,0-2 0,-72 1 0,115-7 0,-1 0 0,1 0 0,0 0 0,0 0 0,-1 0 0,1 0 0,0 0 0,-1 0 0,1 0 0,0 0 0,0 0 0,0 0 0,-1 0 0,1 0 0,0-1 0,0 1 0,-1 0 0,1 0 0,0 0 0,0 0 0,0 0 0,-1-1 0,1 1 0,0 0 0,0 0 0,0 0 0,-1 0 0,1-1 0,0 1 0,0 0 0,0 0 0,0-1 0,0 1 0,0 0 0,0 0 0,0-1 0,-1 1 0,1 0 0,0 0 0,0-1 0,0 1 0,0 0 0,6-15 0,19-19 0,-21 30 0,23-31 0,1 1 0,2 1 0,2 2 0,0 1 0,68-47 0,-42 39-85,-38 23-97,-1 2-1,2 0 0,0 1 0,0 1 0,1 1 0,46-14 0,-33 18-6643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4.771"/>
    </inkml:context>
    <inkml:brush xml:id="br0">
      <inkml:brushProperty name="width" value="0.035" units="cm"/>
      <inkml:brushProperty name="height" value="0.035" units="cm"/>
    </inkml:brush>
  </inkml:definitions>
  <inkml:trace contextRef="#ctx0" brushRef="#br0">1 1 24575,'0'8'0,"0"11"0,0 11 0,0 9 0,0-3-8191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5.454"/>
    </inkml:context>
    <inkml:brush xml:id="br0">
      <inkml:brushProperty name="width" value="0.035" units="cm"/>
      <inkml:brushProperty name="height" value="0.035" units="cm"/>
    </inkml:brush>
  </inkml:definitions>
  <inkml:trace contextRef="#ctx0" brushRef="#br0">1 1 24575,'18'2'0,"0"0"0,1 2 0,-1 0 0,-1 1 0,1 1 0,-1 1 0,32 16 0,28 11 0,17 7 0,-68-29 0,0 0 0,0-1 0,51 12 0,-42-16-682,44 16-1,-47-12-6143</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9/19/2024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561158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9/19/2024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293760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9/19/2024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597095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9/19/2024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52779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3BDB0B-0E15-448B-8EBC-9EB4315D4970}" type="datetimeFigureOut">
              <a:rPr lang="en-US" smtClean="0"/>
              <a:t>9/19/2024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88301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3BDB0B-0E15-448B-8EBC-9EB4315D4970}" type="datetimeFigureOut">
              <a:rPr lang="en-US" smtClean="0"/>
              <a:t>9/19/2024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143836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3BDB0B-0E15-448B-8EBC-9EB4315D4970}" type="datetimeFigureOut">
              <a:rPr lang="en-US" smtClean="0"/>
              <a:t>9/19/2024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971801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3BDB0B-0E15-448B-8EBC-9EB4315D4970}" type="datetimeFigureOut">
              <a:rPr lang="en-US" smtClean="0"/>
              <a:t>9/19/2024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464305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3BDB0B-0E15-448B-8EBC-9EB4315D4970}" type="datetimeFigureOut">
              <a:rPr lang="en-US" smtClean="0"/>
              <a:t>9/19/2024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597873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A13BDB0B-0E15-448B-8EBC-9EB4315D4970}" type="datetimeFigureOut">
              <a:rPr lang="en-US" smtClean="0"/>
              <a:t>9/19/2024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124006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A13BDB0B-0E15-448B-8EBC-9EB4315D4970}" type="datetimeFigureOut">
              <a:rPr lang="en-US" smtClean="0"/>
              <a:t>9/19/2024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68658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A13BDB0B-0E15-448B-8EBC-9EB4315D4970}" type="datetimeFigureOut">
              <a:rPr lang="en-US" smtClean="0"/>
              <a:t>9/19/2024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83DFE228-A182-4827-BD82-4E1EC8BC7E15}" type="slidenum">
              <a:rPr lang="en-US" smtClean="0"/>
              <a:t>‹#›</a:t>
            </a:fld>
            <a:endParaRPr lang="en-US"/>
          </a:p>
        </p:txBody>
      </p:sp>
    </p:spTree>
    <p:extLst>
      <p:ext uri="{BB962C8B-B14F-4D97-AF65-F5344CB8AC3E}">
        <p14:creationId xmlns:p14="http://schemas.microsoft.com/office/powerpoint/2010/main" val="31916187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1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12.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18" Type="http://schemas.openxmlformats.org/officeDocument/2006/relationships/image" Target="../media/image102.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png"/><Relationship Id="rId2" Type="http://schemas.openxmlformats.org/officeDocument/2006/relationships/image" Target="../media/image86.png"/><Relationship Id="rId16" Type="http://schemas.openxmlformats.org/officeDocument/2006/relationships/image" Target="../media/image100.png"/><Relationship Id="rId20"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5" Type="http://schemas.openxmlformats.org/officeDocument/2006/relationships/image" Target="../media/image99.png"/><Relationship Id="rId10" Type="http://schemas.openxmlformats.org/officeDocument/2006/relationships/image" Target="../media/image94.png"/><Relationship Id="rId19" Type="http://schemas.openxmlformats.org/officeDocument/2006/relationships/image" Target="../media/image103.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s>
</file>

<file path=ppt/slides/_rels/slide1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14.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15.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pn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 Id="rId14" Type="http://schemas.openxmlformats.org/officeDocument/2006/relationships/image" Target="../media/image119.png"/></Relationships>
</file>

<file path=ppt/slides/_rels/slide16.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3" Type="http://schemas.openxmlformats.org/officeDocument/2006/relationships/image" Target="../media/image131.png"/><Relationship Id="rId7" Type="http://schemas.openxmlformats.org/officeDocument/2006/relationships/image" Target="../media/image135.png"/><Relationship Id="rId12" Type="http://schemas.openxmlformats.org/officeDocument/2006/relationships/image" Target="../media/image140.png"/><Relationship Id="rId17" Type="http://schemas.openxmlformats.org/officeDocument/2006/relationships/image" Target="../media/image145.png"/><Relationship Id="rId2" Type="http://schemas.openxmlformats.org/officeDocument/2006/relationships/image" Target="../media/image130.png"/><Relationship Id="rId16"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133.png"/><Relationship Id="rId15" Type="http://schemas.openxmlformats.org/officeDocument/2006/relationships/image" Target="../media/image143.pn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png"/><Relationship Id="rId14" Type="http://schemas.openxmlformats.org/officeDocument/2006/relationships/image" Target="../media/image142.png"/></Relationships>
</file>

<file path=ppt/slides/_rels/slide1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1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19.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customXml" Target="../ink/ink3.xml"/><Relationship Id="rId18" Type="http://schemas.openxmlformats.org/officeDocument/2006/relationships/image" Target="../media/image175.png"/><Relationship Id="rId3" Type="http://schemas.openxmlformats.org/officeDocument/2006/relationships/image" Target="../media/image166.png"/><Relationship Id="rId21" Type="http://schemas.openxmlformats.org/officeDocument/2006/relationships/image" Target="../media/image178.png"/><Relationship Id="rId7" Type="http://schemas.openxmlformats.org/officeDocument/2006/relationships/image" Target="../media/image170.png"/><Relationship Id="rId12" Type="http://schemas.openxmlformats.org/officeDocument/2006/relationships/image" Target="../media/image172.png"/><Relationship Id="rId17" Type="http://schemas.openxmlformats.org/officeDocument/2006/relationships/customXml" Target="../ink/ink5.xml"/><Relationship Id="rId2" Type="http://schemas.openxmlformats.org/officeDocument/2006/relationships/image" Target="../media/image165.png"/><Relationship Id="rId16" Type="http://schemas.openxmlformats.org/officeDocument/2006/relationships/image" Target="../media/image174.png"/><Relationship Id="rId20" Type="http://schemas.openxmlformats.org/officeDocument/2006/relationships/image" Target="../media/image177.png"/><Relationship Id="rId1" Type="http://schemas.openxmlformats.org/officeDocument/2006/relationships/slideLayout" Target="../slideLayouts/slideLayout7.xml"/><Relationship Id="rId6" Type="http://schemas.openxmlformats.org/officeDocument/2006/relationships/image" Target="../media/image169.png"/><Relationship Id="rId11" Type="http://schemas.openxmlformats.org/officeDocument/2006/relationships/customXml" Target="../ink/ink2.xml"/><Relationship Id="rId5" Type="http://schemas.openxmlformats.org/officeDocument/2006/relationships/image" Target="../media/image168.png"/><Relationship Id="rId15" Type="http://schemas.openxmlformats.org/officeDocument/2006/relationships/customXml" Target="../ink/ink4.xml"/><Relationship Id="rId10" Type="http://schemas.openxmlformats.org/officeDocument/2006/relationships/image" Target="../media/image1710.png"/><Relationship Id="rId19" Type="http://schemas.openxmlformats.org/officeDocument/2006/relationships/image" Target="../media/image176.png"/><Relationship Id="rId4" Type="http://schemas.openxmlformats.org/officeDocument/2006/relationships/image" Target="../media/image167.png"/><Relationship Id="rId9" Type="http://schemas.openxmlformats.org/officeDocument/2006/relationships/customXml" Target="../ink/ink1.xml"/><Relationship Id="rId14" Type="http://schemas.openxmlformats.org/officeDocument/2006/relationships/image" Target="../media/image173.png"/></Relationships>
</file>

<file path=ppt/slides/_rels/slide21.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80.png"/><Relationship Id="rId7" Type="http://schemas.openxmlformats.org/officeDocument/2006/relationships/image" Target="../media/image183.png"/><Relationship Id="rId2" Type="http://schemas.openxmlformats.org/officeDocument/2006/relationships/image" Target="../media/image179.png"/><Relationship Id="rId1" Type="http://schemas.openxmlformats.org/officeDocument/2006/relationships/slideLayout" Target="../slideLayouts/slideLayout7.xml"/><Relationship Id="rId6" Type="http://schemas.openxmlformats.org/officeDocument/2006/relationships/image" Target="../media/image182.png"/><Relationship Id="rId5" Type="http://schemas.microsoft.com/office/2007/relationships/hdphoto" Target="../media/hdphoto1.wdp"/><Relationship Id="rId4" Type="http://schemas.openxmlformats.org/officeDocument/2006/relationships/image" Target="../media/image181.png"/><Relationship Id="rId9" Type="http://schemas.openxmlformats.org/officeDocument/2006/relationships/image" Target="../media/image185.png"/></Relationships>
</file>

<file path=ppt/slides/_rels/slide22.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83.png"/><Relationship Id="rId7" Type="http://schemas.openxmlformats.org/officeDocument/2006/relationships/image" Target="../media/image190.png"/><Relationship Id="rId2" Type="http://schemas.openxmlformats.org/officeDocument/2006/relationships/image" Target="../media/image186.png"/><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 Id="rId9" Type="http://schemas.microsoft.com/office/2007/relationships/hdphoto" Target="../media/hdphoto2.wdp"/></Relationships>
</file>

<file path=ppt/slides/_rels/slide23.xml.rels><?xml version="1.0" encoding="UTF-8" standalone="yes"?>
<Relationships xmlns="http://schemas.openxmlformats.org/package/2006/relationships"><Relationship Id="rId8" Type="http://schemas.openxmlformats.org/officeDocument/2006/relationships/image" Target="../media/image196.png"/><Relationship Id="rId3" Type="http://schemas.microsoft.com/office/2007/relationships/hdphoto" Target="../media/hdphoto3.wdp"/><Relationship Id="rId7" Type="http://schemas.openxmlformats.org/officeDocument/2006/relationships/image" Target="../media/image195.png"/><Relationship Id="rId2" Type="http://schemas.openxmlformats.org/officeDocument/2006/relationships/image" Target="../media/image192.png"/><Relationship Id="rId1" Type="http://schemas.openxmlformats.org/officeDocument/2006/relationships/slideLayout" Target="../slideLayouts/slideLayout7.xml"/><Relationship Id="rId6" Type="http://schemas.openxmlformats.org/officeDocument/2006/relationships/image" Target="../media/image194.jpeg"/><Relationship Id="rId11" Type="http://schemas.openxmlformats.org/officeDocument/2006/relationships/image" Target="../media/image198.png"/><Relationship Id="rId5" Type="http://schemas.microsoft.com/office/2007/relationships/hdphoto" Target="../media/hdphoto4.wdp"/><Relationship Id="rId10" Type="http://schemas.openxmlformats.org/officeDocument/2006/relationships/image" Target="../media/image28.png"/><Relationship Id="rId4" Type="http://schemas.openxmlformats.org/officeDocument/2006/relationships/image" Target="../media/image193.png"/><Relationship Id="rId9" Type="http://schemas.openxmlformats.org/officeDocument/2006/relationships/image" Target="../media/image197.png"/></Relationships>
</file>

<file path=ppt/slides/_rels/slide24.xml.rels><?xml version="1.0" encoding="UTF-8" standalone="yes"?>
<Relationships xmlns="http://schemas.openxmlformats.org/package/2006/relationships"><Relationship Id="rId8" Type="http://schemas.openxmlformats.org/officeDocument/2006/relationships/image" Target="../media/image204.png"/><Relationship Id="rId13" Type="http://schemas.openxmlformats.org/officeDocument/2006/relationships/image" Target="../media/image207.png"/><Relationship Id="rId3" Type="http://schemas.openxmlformats.org/officeDocument/2006/relationships/image" Target="../media/image199.png"/><Relationship Id="rId7" Type="http://schemas.openxmlformats.org/officeDocument/2006/relationships/image" Target="../media/image203.png"/><Relationship Id="rId12" Type="http://schemas.openxmlformats.org/officeDocument/2006/relationships/image" Target="../media/image206.png"/><Relationship Id="rId2" Type="http://schemas.openxmlformats.org/officeDocument/2006/relationships/image" Target="../media/image190.png"/><Relationship Id="rId1" Type="http://schemas.openxmlformats.org/officeDocument/2006/relationships/slideLayout" Target="../slideLayouts/slideLayout7.xml"/><Relationship Id="rId6" Type="http://schemas.openxmlformats.org/officeDocument/2006/relationships/image" Target="../media/image202.png"/><Relationship Id="rId11" Type="http://schemas.openxmlformats.org/officeDocument/2006/relationships/image" Target="../media/image205.png"/><Relationship Id="rId5" Type="http://schemas.openxmlformats.org/officeDocument/2006/relationships/image" Target="../media/image201.png"/><Relationship Id="rId10" Type="http://schemas.openxmlformats.org/officeDocument/2006/relationships/image" Target="../media/image195.png"/><Relationship Id="rId4" Type="http://schemas.openxmlformats.org/officeDocument/2006/relationships/image" Target="../media/image200.png"/><Relationship Id="rId9" Type="http://schemas.openxmlformats.org/officeDocument/2006/relationships/image" Target="../media/image42.png"/></Relationships>
</file>

<file path=ppt/slides/_rels/slide25.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218.png"/><Relationship Id="rId3" Type="http://schemas.openxmlformats.org/officeDocument/2006/relationships/image" Target="../media/image209.png"/><Relationship Id="rId7" Type="http://schemas.openxmlformats.org/officeDocument/2006/relationships/image" Target="../media/image2100.png"/><Relationship Id="rId12" Type="http://schemas.openxmlformats.org/officeDocument/2006/relationships/image" Target="../media/image217.png"/><Relationship Id="rId2" Type="http://schemas.openxmlformats.org/officeDocument/2006/relationships/image" Target="../media/image208.png"/><Relationship Id="rId1" Type="http://schemas.openxmlformats.org/officeDocument/2006/relationships/slideLayout" Target="../slideLayouts/slideLayout7.xml"/><Relationship Id="rId6" Type="http://schemas.openxmlformats.org/officeDocument/2006/relationships/image" Target="../media/image212.png"/><Relationship Id="rId11" Type="http://schemas.openxmlformats.org/officeDocument/2006/relationships/image" Target="../media/image216.png"/><Relationship Id="rId5" Type="http://schemas.openxmlformats.org/officeDocument/2006/relationships/image" Target="../media/image211.png"/><Relationship Id="rId10" Type="http://schemas.openxmlformats.org/officeDocument/2006/relationships/image" Target="../media/image215.png"/><Relationship Id="rId4" Type="http://schemas.openxmlformats.org/officeDocument/2006/relationships/image" Target="../media/image210.png"/><Relationship Id="rId9" Type="http://schemas.openxmlformats.org/officeDocument/2006/relationships/image" Target="../media/image214.png"/><Relationship Id="rId14" Type="http://schemas.openxmlformats.org/officeDocument/2006/relationships/image" Target="../media/image219.png"/></Relationships>
</file>

<file path=ppt/slides/_rels/slide26.xml.rels><?xml version="1.0" encoding="UTF-8" standalone="yes"?>
<Relationships xmlns="http://schemas.openxmlformats.org/package/2006/relationships"><Relationship Id="rId8" Type="http://schemas.openxmlformats.org/officeDocument/2006/relationships/image" Target="../media/image225.png"/><Relationship Id="rId13" Type="http://schemas.microsoft.com/office/2007/relationships/hdphoto" Target="../media/hdphoto5.wdp"/><Relationship Id="rId18" Type="http://schemas.openxmlformats.org/officeDocument/2006/relationships/image" Target="../media/image232.png"/><Relationship Id="rId3" Type="http://schemas.openxmlformats.org/officeDocument/2006/relationships/image" Target="../media/image220.png"/><Relationship Id="rId7" Type="http://schemas.openxmlformats.org/officeDocument/2006/relationships/image" Target="../media/image224.png"/><Relationship Id="rId12" Type="http://schemas.openxmlformats.org/officeDocument/2006/relationships/image" Target="../media/image229.png"/><Relationship Id="rId17" Type="http://schemas.microsoft.com/office/2007/relationships/hdphoto" Target="../media/hdphoto7.wdp"/><Relationship Id="rId2" Type="http://schemas.openxmlformats.org/officeDocument/2006/relationships/image" Target="../media/image215.png"/><Relationship Id="rId16" Type="http://schemas.openxmlformats.org/officeDocument/2006/relationships/image" Target="../media/image231.png"/><Relationship Id="rId1" Type="http://schemas.openxmlformats.org/officeDocument/2006/relationships/slideLayout" Target="../slideLayouts/slideLayout7.xml"/><Relationship Id="rId6" Type="http://schemas.openxmlformats.org/officeDocument/2006/relationships/image" Target="../media/image223.png"/><Relationship Id="rId11" Type="http://schemas.openxmlformats.org/officeDocument/2006/relationships/image" Target="../media/image228.png"/><Relationship Id="rId5" Type="http://schemas.openxmlformats.org/officeDocument/2006/relationships/image" Target="../media/image222.png"/><Relationship Id="rId15" Type="http://schemas.microsoft.com/office/2007/relationships/hdphoto" Target="../media/hdphoto6.wdp"/><Relationship Id="rId10" Type="http://schemas.openxmlformats.org/officeDocument/2006/relationships/image" Target="../media/image227.png"/><Relationship Id="rId19" Type="http://schemas.openxmlformats.org/officeDocument/2006/relationships/image" Target="../media/image233.png"/><Relationship Id="rId4" Type="http://schemas.openxmlformats.org/officeDocument/2006/relationships/image" Target="../media/image221.png"/><Relationship Id="rId9" Type="http://schemas.openxmlformats.org/officeDocument/2006/relationships/image" Target="../media/image226.png"/><Relationship Id="rId14" Type="http://schemas.openxmlformats.org/officeDocument/2006/relationships/image" Target="../media/image230.png"/></Relationships>
</file>

<file path=ppt/slides/_rels/slide27.xml.rels><?xml version="1.0" encoding="UTF-8" standalone="yes"?>
<Relationships xmlns="http://schemas.openxmlformats.org/package/2006/relationships"><Relationship Id="rId8" Type="http://schemas.openxmlformats.org/officeDocument/2006/relationships/image" Target="../media/image240.png"/><Relationship Id="rId13" Type="http://schemas.openxmlformats.org/officeDocument/2006/relationships/image" Target="../media/image245.png"/><Relationship Id="rId18" Type="http://schemas.openxmlformats.org/officeDocument/2006/relationships/image" Target="../media/image248.png"/><Relationship Id="rId3" Type="http://schemas.openxmlformats.org/officeDocument/2006/relationships/image" Target="../media/image235.png"/><Relationship Id="rId7" Type="http://schemas.openxmlformats.org/officeDocument/2006/relationships/image" Target="../media/image239.png"/><Relationship Id="rId12" Type="http://schemas.openxmlformats.org/officeDocument/2006/relationships/image" Target="../media/image244.png"/><Relationship Id="rId17" Type="http://schemas.openxmlformats.org/officeDocument/2006/relationships/image" Target="../media/image247.png"/><Relationship Id="rId2" Type="http://schemas.openxmlformats.org/officeDocument/2006/relationships/image" Target="../media/image234.png"/><Relationship Id="rId16" Type="http://schemas.openxmlformats.org/officeDocument/2006/relationships/image" Target="../media/image246.png"/><Relationship Id="rId1" Type="http://schemas.openxmlformats.org/officeDocument/2006/relationships/slideLayout" Target="../slideLayouts/slideLayout7.xml"/><Relationship Id="rId6" Type="http://schemas.openxmlformats.org/officeDocument/2006/relationships/image" Target="../media/image238.png"/><Relationship Id="rId11" Type="http://schemas.openxmlformats.org/officeDocument/2006/relationships/image" Target="../media/image243.png"/><Relationship Id="rId5" Type="http://schemas.openxmlformats.org/officeDocument/2006/relationships/image" Target="../media/image237.png"/><Relationship Id="rId15" Type="http://schemas.microsoft.com/office/2007/relationships/hdphoto" Target="../media/hdphoto7.wdp"/><Relationship Id="rId10" Type="http://schemas.openxmlformats.org/officeDocument/2006/relationships/image" Target="../media/image242.png"/><Relationship Id="rId19" Type="http://schemas.openxmlformats.org/officeDocument/2006/relationships/image" Target="../media/image197.png"/><Relationship Id="rId4" Type="http://schemas.openxmlformats.org/officeDocument/2006/relationships/image" Target="../media/image236.png"/><Relationship Id="rId9" Type="http://schemas.openxmlformats.org/officeDocument/2006/relationships/image" Target="../media/image241.png"/><Relationship Id="rId14" Type="http://schemas.openxmlformats.org/officeDocument/2006/relationships/image" Target="../media/image231.png"/></Relationships>
</file>

<file path=ppt/slides/_rels/slide28.xml.rels><?xml version="1.0" encoding="UTF-8" standalone="yes"?>
<Relationships xmlns="http://schemas.openxmlformats.org/package/2006/relationships"><Relationship Id="rId8" Type="http://schemas.openxmlformats.org/officeDocument/2006/relationships/image" Target="../media/image255.png"/><Relationship Id="rId13" Type="http://schemas.openxmlformats.org/officeDocument/2006/relationships/image" Target="../media/image260.png"/><Relationship Id="rId3" Type="http://schemas.openxmlformats.org/officeDocument/2006/relationships/image" Target="../media/image250.png"/><Relationship Id="rId7" Type="http://schemas.openxmlformats.org/officeDocument/2006/relationships/image" Target="../media/image254.png"/><Relationship Id="rId12" Type="http://schemas.openxmlformats.org/officeDocument/2006/relationships/image" Target="../media/image259.png"/><Relationship Id="rId2" Type="http://schemas.openxmlformats.org/officeDocument/2006/relationships/image" Target="../media/image249.png"/><Relationship Id="rId1" Type="http://schemas.openxmlformats.org/officeDocument/2006/relationships/slideLayout" Target="../slideLayouts/slideLayout7.xml"/><Relationship Id="rId6" Type="http://schemas.openxmlformats.org/officeDocument/2006/relationships/image" Target="../media/image253.png"/><Relationship Id="rId11" Type="http://schemas.openxmlformats.org/officeDocument/2006/relationships/image" Target="../media/image258.png"/><Relationship Id="rId5" Type="http://schemas.openxmlformats.org/officeDocument/2006/relationships/image" Target="../media/image252.png"/><Relationship Id="rId10" Type="http://schemas.openxmlformats.org/officeDocument/2006/relationships/image" Target="../media/image257.png"/><Relationship Id="rId4" Type="http://schemas.openxmlformats.org/officeDocument/2006/relationships/image" Target="../media/image251.png"/><Relationship Id="rId9" Type="http://schemas.openxmlformats.org/officeDocument/2006/relationships/image" Target="../media/image256.png"/></Relationships>
</file>

<file path=ppt/slides/_rels/slide29.xml.rels><?xml version="1.0" encoding="UTF-8" standalone="yes"?>
<Relationships xmlns="http://schemas.openxmlformats.org/package/2006/relationships"><Relationship Id="rId8" Type="http://schemas.openxmlformats.org/officeDocument/2006/relationships/image" Target="../media/image267.png"/><Relationship Id="rId3" Type="http://schemas.openxmlformats.org/officeDocument/2006/relationships/image" Target="../media/image262.png"/><Relationship Id="rId7" Type="http://schemas.openxmlformats.org/officeDocument/2006/relationships/image" Target="../media/image266.png"/><Relationship Id="rId2" Type="http://schemas.openxmlformats.org/officeDocument/2006/relationships/image" Target="../media/image261.png"/><Relationship Id="rId1" Type="http://schemas.openxmlformats.org/officeDocument/2006/relationships/slideLayout" Target="../slideLayouts/slideLayout7.xml"/><Relationship Id="rId6" Type="http://schemas.openxmlformats.org/officeDocument/2006/relationships/image" Target="../media/image265.png"/><Relationship Id="rId11" Type="http://schemas.microsoft.com/office/2007/relationships/hdphoto" Target="../media/hdphoto9.wdp"/><Relationship Id="rId5" Type="http://schemas.openxmlformats.org/officeDocument/2006/relationships/image" Target="../media/image264.png"/><Relationship Id="rId10" Type="http://schemas.openxmlformats.org/officeDocument/2006/relationships/image" Target="../media/image268.png"/><Relationship Id="rId4" Type="http://schemas.openxmlformats.org/officeDocument/2006/relationships/image" Target="../media/image263.png"/><Relationship Id="rId9" Type="http://schemas.microsoft.com/office/2007/relationships/hdphoto" Target="../media/hdphoto8.wdp"/></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7.xml"/><Relationship Id="rId6" Type="http://schemas.openxmlformats.org/officeDocument/2006/relationships/image" Target="../media/image273.png"/><Relationship Id="rId5" Type="http://schemas.openxmlformats.org/officeDocument/2006/relationships/image" Target="../media/image272.png"/><Relationship Id="rId4" Type="http://schemas.openxmlformats.org/officeDocument/2006/relationships/image" Target="../media/image271.png"/></Relationships>
</file>

<file path=ppt/slides/_rels/slide31.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11" Type="http://schemas.openxmlformats.org/officeDocument/2006/relationships/image" Target="../media/image29.png"/><Relationship Id="rId5" Type="http://schemas.openxmlformats.org/officeDocument/2006/relationships/image" Target="../media/image24.png"/><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0.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49.png"/><Relationship Id="rId7" Type="http://schemas.openxmlformats.org/officeDocument/2006/relationships/image" Target="../media/image390.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380.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410.png"/></Relationships>
</file>

<file path=ppt/slides/_rels/slide9.xml.rels><?xml version="1.0" encoding="UTF-8" standalone="yes"?>
<Relationships xmlns="http://schemas.openxmlformats.org/package/2006/relationships"><Relationship Id="rId8" Type="http://schemas.openxmlformats.org/officeDocument/2006/relationships/image" Target="../media/image480.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image" Target="../media/image430.png"/><Relationship Id="rId21" Type="http://schemas.openxmlformats.org/officeDocument/2006/relationships/image" Target="../media/image61.png"/><Relationship Id="rId7" Type="http://schemas.openxmlformats.org/officeDocument/2006/relationships/image" Target="../media/image470.png"/><Relationship Id="rId12" Type="http://schemas.openxmlformats.org/officeDocument/2006/relationships/image" Target="../media/image52.png"/><Relationship Id="rId17" Type="http://schemas.openxmlformats.org/officeDocument/2006/relationships/image" Target="../media/image57.png"/><Relationship Id="rId25" Type="http://schemas.openxmlformats.org/officeDocument/2006/relationships/image" Target="../media/image65.png"/><Relationship Id="rId2" Type="http://schemas.openxmlformats.org/officeDocument/2006/relationships/image" Target="../media/image420.png"/><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460.png"/><Relationship Id="rId11" Type="http://schemas.openxmlformats.org/officeDocument/2006/relationships/image" Target="../media/image510.png"/><Relationship Id="rId24" Type="http://schemas.openxmlformats.org/officeDocument/2006/relationships/image" Target="../media/image64.png"/><Relationship Id="rId5" Type="http://schemas.openxmlformats.org/officeDocument/2006/relationships/image" Target="../media/image450.png"/><Relationship Id="rId15" Type="http://schemas.openxmlformats.org/officeDocument/2006/relationships/image" Target="../media/image55.png"/><Relationship Id="rId23" Type="http://schemas.openxmlformats.org/officeDocument/2006/relationships/image" Target="../media/image63.png"/><Relationship Id="rId10" Type="http://schemas.openxmlformats.org/officeDocument/2006/relationships/image" Target="../media/image500.png"/><Relationship Id="rId19" Type="http://schemas.openxmlformats.org/officeDocument/2006/relationships/image" Target="../media/image59.png"/><Relationship Id="rId4" Type="http://schemas.openxmlformats.org/officeDocument/2006/relationships/image" Target="../media/image440.png"/><Relationship Id="rId9" Type="http://schemas.openxmlformats.org/officeDocument/2006/relationships/image" Target="../media/image490.png"/><Relationship Id="rId14" Type="http://schemas.openxmlformats.org/officeDocument/2006/relationships/image" Target="../media/image54.png"/><Relationship Id="rId22"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533898-6677-410E-C428-807D5CA6F31F}"/>
              </a:ext>
            </a:extLst>
          </p:cNvPr>
          <p:cNvSpPr txBox="1"/>
          <p:nvPr/>
        </p:nvSpPr>
        <p:spPr>
          <a:xfrm>
            <a:off x="2712697" y="0"/>
            <a:ext cx="3261406" cy="830997"/>
          </a:xfrm>
          <a:prstGeom prst="rect">
            <a:avLst/>
          </a:prstGeom>
          <a:noFill/>
        </p:spPr>
        <p:txBody>
          <a:bodyPr wrap="none" rtlCol="0">
            <a:spAutoFit/>
          </a:bodyPr>
          <a:lstStyle/>
          <a:p>
            <a:r>
              <a:rPr lang="en-US" sz="4800" dirty="0"/>
              <a:t>Course Info</a:t>
            </a:r>
          </a:p>
        </p:txBody>
      </p:sp>
      <p:sp>
        <p:nvSpPr>
          <p:cNvPr id="5" name="TextBox 4">
            <a:extLst>
              <a:ext uri="{FF2B5EF4-FFF2-40B4-BE49-F238E27FC236}">
                <a16:creationId xmlns:a16="http://schemas.microsoft.com/office/drawing/2014/main" id="{50976B51-861A-F187-BB13-BED0020164DE}"/>
              </a:ext>
            </a:extLst>
          </p:cNvPr>
          <p:cNvSpPr txBox="1"/>
          <p:nvPr/>
        </p:nvSpPr>
        <p:spPr>
          <a:xfrm>
            <a:off x="319093" y="1139253"/>
            <a:ext cx="2393604" cy="646331"/>
          </a:xfrm>
          <a:prstGeom prst="rect">
            <a:avLst/>
          </a:prstGeom>
          <a:noFill/>
        </p:spPr>
        <p:txBody>
          <a:bodyPr wrap="none" rtlCol="0">
            <a:spAutoFit/>
          </a:bodyPr>
          <a:lstStyle/>
          <a:p>
            <a:r>
              <a:rPr lang="en-US" dirty="0"/>
              <a:t>Time: TR 8:00-9:15 AM</a:t>
            </a:r>
          </a:p>
          <a:p>
            <a:r>
              <a:rPr lang="en-US" dirty="0"/>
              <a:t>Location: CHEN 106</a:t>
            </a:r>
          </a:p>
        </p:txBody>
      </p:sp>
      <p:sp>
        <p:nvSpPr>
          <p:cNvPr id="6" name="TextBox 5">
            <a:extLst>
              <a:ext uri="{FF2B5EF4-FFF2-40B4-BE49-F238E27FC236}">
                <a16:creationId xmlns:a16="http://schemas.microsoft.com/office/drawing/2014/main" id="{C0961E81-FB2A-AD98-5068-7D03A519CB9B}"/>
              </a:ext>
            </a:extLst>
          </p:cNvPr>
          <p:cNvSpPr txBox="1"/>
          <p:nvPr/>
        </p:nvSpPr>
        <p:spPr>
          <a:xfrm>
            <a:off x="319093" y="2173574"/>
            <a:ext cx="3087448" cy="2031325"/>
          </a:xfrm>
          <a:prstGeom prst="rect">
            <a:avLst/>
          </a:prstGeom>
          <a:noFill/>
        </p:spPr>
        <p:txBody>
          <a:bodyPr wrap="none" rtlCol="0">
            <a:spAutoFit/>
          </a:bodyPr>
          <a:lstStyle/>
          <a:p>
            <a:r>
              <a:rPr lang="en-US" dirty="0"/>
              <a:t>Instructor: Jeetain Mittal</a:t>
            </a:r>
          </a:p>
          <a:p>
            <a:pPr marL="285750" indent="-285750">
              <a:buFont typeface="Arial" panose="020B0604020202020204" pitchFamily="34" charset="0"/>
              <a:buChar char="•"/>
            </a:pPr>
            <a:r>
              <a:rPr lang="en-US" dirty="0"/>
              <a:t>Office: CHEN 500</a:t>
            </a:r>
          </a:p>
          <a:p>
            <a:pPr marL="285750" indent="-285750">
              <a:buFont typeface="Arial" panose="020B0604020202020204" pitchFamily="34" charset="0"/>
              <a:buChar char="•"/>
            </a:pPr>
            <a:r>
              <a:rPr lang="en-US" dirty="0"/>
              <a:t>Phone: (979) 862-1920</a:t>
            </a:r>
          </a:p>
          <a:p>
            <a:pPr marL="285750" indent="-285750">
              <a:buFont typeface="Arial" panose="020B0604020202020204" pitchFamily="34" charset="0"/>
              <a:buChar char="•"/>
            </a:pPr>
            <a:r>
              <a:rPr lang="en-US" dirty="0"/>
              <a:t>Email: Jeetain@tamu.edu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Monday 2:00-3:00 PM</a:t>
            </a:r>
          </a:p>
          <a:p>
            <a:pPr marL="742950" lvl="1" indent="-285750">
              <a:buFont typeface="Arial" panose="020B0604020202020204" pitchFamily="34" charset="0"/>
              <a:buChar char="•"/>
            </a:pPr>
            <a:r>
              <a:rPr lang="en-US" dirty="0"/>
              <a:t>By appointment</a:t>
            </a:r>
          </a:p>
        </p:txBody>
      </p:sp>
      <p:sp>
        <p:nvSpPr>
          <p:cNvPr id="7" name="TextBox 6">
            <a:extLst>
              <a:ext uri="{FF2B5EF4-FFF2-40B4-BE49-F238E27FC236}">
                <a16:creationId xmlns:a16="http://schemas.microsoft.com/office/drawing/2014/main" id="{462F4550-111B-2CDD-A29C-676FF9FAF0C4}"/>
              </a:ext>
            </a:extLst>
          </p:cNvPr>
          <p:cNvSpPr txBox="1"/>
          <p:nvPr/>
        </p:nvSpPr>
        <p:spPr>
          <a:xfrm>
            <a:off x="4066527" y="1896574"/>
            <a:ext cx="4300152" cy="2585323"/>
          </a:xfrm>
          <a:prstGeom prst="rect">
            <a:avLst/>
          </a:prstGeom>
          <a:noFill/>
        </p:spPr>
        <p:txBody>
          <a:bodyPr wrap="none" rtlCol="0">
            <a:spAutoFit/>
          </a:bodyPr>
          <a:lstStyle/>
          <a:p>
            <a:r>
              <a:rPr lang="en-US" dirty="0"/>
              <a:t>Teaching Assistants:</a:t>
            </a:r>
          </a:p>
          <a:p>
            <a:pPr marL="285750" indent="-285750">
              <a:buFont typeface="Arial" panose="020B0604020202020204" pitchFamily="34" charset="0"/>
              <a:buChar char="•"/>
            </a:pPr>
            <a:r>
              <a:rPr lang="en-US" dirty="0"/>
              <a:t>Reagan Kutter</a:t>
            </a:r>
          </a:p>
          <a:p>
            <a:pPr marL="742950" lvl="1" indent="-285750">
              <a:buFont typeface="Arial" panose="020B0604020202020204" pitchFamily="34" charset="0"/>
              <a:buChar char="•"/>
            </a:pPr>
            <a:r>
              <a:rPr lang="en-US" dirty="0"/>
              <a:t>Email: regankk@tamu.edu</a:t>
            </a:r>
          </a:p>
          <a:p>
            <a:pPr marL="742950" lvl="1" indent="-285750">
              <a:buFont typeface="Arial" panose="020B0604020202020204" pitchFamily="34" charset="0"/>
              <a:buChar char="•"/>
            </a:pPr>
            <a:r>
              <a:rPr lang="en-US" dirty="0"/>
              <a:t>Time: Friday 1:45-2:45 PM</a:t>
            </a:r>
          </a:p>
          <a:p>
            <a:pPr marL="742950" lvl="1" indent="-285750">
              <a:buFont typeface="Arial" panose="020B0604020202020204" pitchFamily="34" charset="0"/>
              <a:buChar char="•"/>
            </a:pPr>
            <a:r>
              <a:rPr lang="en-US" dirty="0"/>
              <a:t>Location: CHEN 540</a:t>
            </a:r>
          </a:p>
          <a:p>
            <a:pPr marL="285750" indent="-285750">
              <a:buFont typeface="Arial" panose="020B0604020202020204" pitchFamily="34" charset="0"/>
              <a:buChar char="•"/>
            </a:pPr>
            <a:r>
              <a:rPr lang="en-US" dirty="0"/>
              <a:t>Ashish Shyam Tangade</a:t>
            </a:r>
          </a:p>
          <a:p>
            <a:pPr marL="742950" lvl="1" indent="-285750">
              <a:buFont typeface="Arial" panose="020B0604020202020204" pitchFamily="34" charset="0"/>
              <a:buChar char="•"/>
            </a:pPr>
            <a:r>
              <a:rPr lang="en-US" dirty="0"/>
              <a:t>Email: ashish.tangade@tamu.edu</a:t>
            </a:r>
          </a:p>
          <a:p>
            <a:pPr marL="742950" lvl="1" indent="-285750">
              <a:buFont typeface="Arial" panose="020B0604020202020204" pitchFamily="34" charset="0"/>
              <a:buChar char="•"/>
            </a:pPr>
            <a:r>
              <a:rPr lang="en-US" dirty="0"/>
              <a:t>Time: Wednesday 4:00-5:00 PM</a:t>
            </a:r>
          </a:p>
          <a:p>
            <a:pPr marL="742950" lvl="1" indent="-285750">
              <a:buFont typeface="Arial" panose="020B0604020202020204" pitchFamily="34" charset="0"/>
              <a:buChar char="•"/>
            </a:pPr>
            <a:r>
              <a:rPr lang="en-US" dirty="0"/>
              <a:t>Location: CHEN 540</a:t>
            </a:r>
          </a:p>
        </p:txBody>
      </p:sp>
      <p:pic>
        <p:nvPicPr>
          <p:cNvPr id="3" name="Picture 2">
            <a:extLst>
              <a:ext uri="{FF2B5EF4-FFF2-40B4-BE49-F238E27FC236}">
                <a16:creationId xmlns:a16="http://schemas.microsoft.com/office/drawing/2014/main" id="{CD8B185C-09C6-EE8E-FAB3-25CDC1DFB013}"/>
              </a:ext>
            </a:extLst>
          </p:cNvPr>
          <p:cNvPicPr>
            <a:picLocks noChangeAspect="1"/>
          </p:cNvPicPr>
          <p:nvPr/>
        </p:nvPicPr>
        <p:blipFill>
          <a:blip r:embed="rId2"/>
          <a:stretch>
            <a:fillRect/>
          </a:stretch>
        </p:blipFill>
        <p:spPr>
          <a:xfrm>
            <a:off x="1261241" y="8699308"/>
            <a:ext cx="6164317" cy="3192235"/>
          </a:xfrm>
          <a:prstGeom prst="rect">
            <a:avLst/>
          </a:prstGeom>
        </p:spPr>
      </p:pic>
      <p:graphicFrame>
        <p:nvGraphicFramePr>
          <p:cNvPr id="8" name="Table 7">
            <a:extLst>
              <a:ext uri="{FF2B5EF4-FFF2-40B4-BE49-F238E27FC236}">
                <a16:creationId xmlns:a16="http://schemas.microsoft.com/office/drawing/2014/main" id="{AB761EF4-9D27-1E43-D380-32B8151F0DFF}"/>
              </a:ext>
            </a:extLst>
          </p:cNvPr>
          <p:cNvGraphicFramePr>
            <a:graphicFrameLocks noGrp="1"/>
          </p:cNvGraphicFramePr>
          <p:nvPr>
            <p:extLst>
              <p:ext uri="{D42A27DB-BD31-4B8C-83A1-F6EECF244321}">
                <p14:modId xmlns:p14="http://schemas.microsoft.com/office/powerpoint/2010/main" val="758079571"/>
              </p:ext>
            </p:extLst>
          </p:nvPr>
        </p:nvGraphicFramePr>
        <p:xfrm>
          <a:off x="747547" y="5257963"/>
          <a:ext cx="7191705" cy="2874834"/>
        </p:xfrm>
        <a:graphic>
          <a:graphicData uri="http://schemas.openxmlformats.org/drawingml/2006/table">
            <a:tbl>
              <a:tblPr firstRow="1" bandRow="1">
                <a:tableStyleId>{69C7853C-536D-4A76-A0AE-DD22124D55A5}</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Participation/Quizzes</a:t>
                      </a:r>
                    </a:p>
                  </a:txBody>
                  <a:tcPr/>
                </a:tc>
                <a:tc>
                  <a:txBody>
                    <a:bodyPr/>
                    <a:lstStyle/>
                    <a:p>
                      <a:pPr algn="ctr"/>
                      <a:r>
                        <a:rPr lang="en-US" dirty="0"/>
                        <a:t>N/A</a:t>
                      </a:r>
                    </a:p>
                  </a:txBody>
                  <a:tcPr/>
                </a:tc>
                <a:tc>
                  <a:txBody>
                    <a:bodyPr/>
                    <a:lstStyle/>
                    <a:p>
                      <a:pPr algn="ctr"/>
                      <a:r>
                        <a:rPr lang="en-US" dirty="0"/>
                        <a:t>5%</a:t>
                      </a:r>
                    </a:p>
                  </a:txBody>
                  <a:tcPr/>
                </a:tc>
                <a:extLst>
                  <a:ext uri="{0D108BD9-81ED-4DB2-BD59-A6C34878D82A}">
                    <a16:rowId xmlns:a16="http://schemas.microsoft.com/office/drawing/2014/main" val="2446984462"/>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3928775348"/>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24</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7</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1:00-3:00</a:t>
                      </a:r>
                    </a:p>
                  </a:txBody>
                  <a:tcPr/>
                </a:tc>
                <a:tc>
                  <a:txBody>
                    <a:bodyPr/>
                    <a:lstStyle/>
                    <a:p>
                      <a:pPr algn="ctr"/>
                      <a:r>
                        <a:rPr lang="en-US" dirty="0"/>
                        <a:t>35%</a:t>
                      </a:r>
                    </a:p>
                  </a:txBody>
                  <a:tcPr/>
                </a:tc>
                <a:extLst>
                  <a:ext uri="{0D108BD9-81ED-4DB2-BD59-A6C34878D82A}">
                    <a16:rowId xmlns:a16="http://schemas.microsoft.com/office/drawing/2014/main" val="1938509002"/>
                  </a:ext>
                </a:extLst>
              </a:tr>
            </a:tbl>
          </a:graphicData>
        </a:graphic>
      </p:graphicFrame>
      <p:sp>
        <p:nvSpPr>
          <p:cNvPr id="9" name="TextBox 8">
            <a:extLst>
              <a:ext uri="{FF2B5EF4-FFF2-40B4-BE49-F238E27FC236}">
                <a16:creationId xmlns:a16="http://schemas.microsoft.com/office/drawing/2014/main" id="{945A6FA2-144E-2DA5-23EB-BC9BB9AE6E00}"/>
              </a:ext>
            </a:extLst>
          </p:cNvPr>
          <p:cNvSpPr txBox="1"/>
          <p:nvPr/>
        </p:nvSpPr>
        <p:spPr>
          <a:xfrm>
            <a:off x="145135" y="4632909"/>
            <a:ext cx="2064155" cy="523220"/>
          </a:xfrm>
          <a:prstGeom prst="rect">
            <a:avLst/>
          </a:prstGeom>
          <a:noFill/>
        </p:spPr>
        <p:txBody>
          <a:bodyPr wrap="none" rtlCol="0">
            <a:spAutoFit/>
          </a:bodyPr>
          <a:lstStyle/>
          <a:p>
            <a:r>
              <a:rPr lang="en-US" sz="2800" dirty="0"/>
              <a:t>Grading Info</a:t>
            </a:r>
          </a:p>
        </p:txBody>
      </p:sp>
    </p:spTree>
    <p:extLst>
      <p:ext uri="{BB962C8B-B14F-4D97-AF65-F5344CB8AC3E}">
        <p14:creationId xmlns:p14="http://schemas.microsoft.com/office/powerpoint/2010/main" val="379575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0D3A1F-7495-7FF4-39F5-1BB07263219C}"/>
              </a:ext>
            </a:extLst>
          </p:cNvPr>
          <p:cNvSpPr txBox="1"/>
          <p:nvPr/>
        </p:nvSpPr>
        <p:spPr>
          <a:xfrm>
            <a:off x="0" y="0"/>
            <a:ext cx="2771080" cy="461665"/>
          </a:xfrm>
          <a:prstGeom prst="rect">
            <a:avLst/>
          </a:prstGeom>
          <a:noFill/>
        </p:spPr>
        <p:txBody>
          <a:bodyPr wrap="none" rtlCol="0">
            <a:spAutoFit/>
          </a:bodyPr>
          <a:lstStyle/>
          <a:p>
            <a:r>
              <a:rPr lang="en-US" sz="2400" dirty="0"/>
              <a:t>Residual Properties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47FF609-D425-5304-493C-897C09AF7BDA}"/>
                  </a:ext>
                </a:extLst>
              </p:cNvPr>
              <p:cNvSpPr txBox="1"/>
              <p:nvPr/>
            </p:nvSpPr>
            <p:spPr>
              <a:xfrm>
                <a:off x="677716" y="482014"/>
                <a:ext cx="1431867" cy="285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𝑅</m:t>
                          </m:r>
                        </m:sup>
                      </m:s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𝑖</m:t>
                          </m:r>
                        </m:sup>
                      </m:sSup>
                    </m:oMath>
                  </m:oMathPara>
                </a14:m>
                <a:endParaRPr lang="en-US" dirty="0"/>
              </a:p>
            </p:txBody>
          </p:sp>
        </mc:Choice>
        <mc:Fallback xmlns="">
          <p:sp>
            <p:nvSpPr>
              <p:cNvPr id="3" name="TextBox 2">
                <a:extLst>
                  <a:ext uri="{FF2B5EF4-FFF2-40B4-BE49-F238E27FC236}">
                    <a16:creationId xmlns:a16="http://schemas.microsoft.com/office/drawing/2014/main" id="{E47FF609-D425-5304-493C-897C09AF7BDA}"/>
                  </a:ext>
                </a:extLst>
              </p:cNvPr>
              <p:cNvSpPr txBox="1">
                <a:spLocks noRot="1" noChangeAspect="1" noMove="1" noResize="1" noEditPoints="1" noAdjustHandles="1" noChangeArrowheads="1" noChangeShapeType="1" noTextEdit="1"/>
              </p:cNvSpPr>
              <p:nvPr/>
            </p:nvSpPr>
            <p:spPr>
              <a:xfrm>
                <a:off x="677716" y="482014"/>
                <a:ext cx="1431867" cy="285912"/>
              </a:xfrm>
              <a:prstGeom prst="rect">
                <a:avLst/>
              </a:prstGeom>
              <a:blipFill>
                <a:blip r:embed="rId2"/>
                <a:stretch>
                  <a:fillRect l="-3404" t="-4255" r="-1702" b="-851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94AF116-44BF-1AFD-C122-A43B0B5F96C9}"/>
              </a:ext>
            </a:extLst>
          </p:cNvPr>
          <p:cNvSpPr txBox="1"/>
          <p:nvPr/>
        </p:nvSpPr>
        <p:spPr>
          <a:xfrm>
            <a:off x="103873" y="806172"/>
            <a:ext cx="2579552" cy="369332"/>
          </a:xfrm>
          <a:prstGeom prst="rect">
            <a:avLst/>
          </a:prstGeom>
          <a:noFill/>
        </p:spPr>
        <p:txBody>
          <a:bodyPr wrap="none" rtlCol="0">
            <a:spAutoFit/>
          </a:bodyPr>
          <a:lstStyle/>
          <a:p>
            <a:r>
              <a:rPr lang="en-US" dirty="0"/>
              <a:t>Residual = Actual - Ideal</a:t>
            </a:r>
          </a:p>
        </p:txBody>
      </p:sp>
      <p:sp>
        <p:nvSpPr>
          <p:cNvPr id="5" name="TextBox 4">
            <a:extLst>
              <a:ext uri="{FF2B5EF4-FFF2-40B4-BE49-F238E27FC236}">
                <a16:creationId xmlns:a16="http://schemas.microsoft.com/office/drawing/2014/main" id="{2E84473A-DE17-A7BA-8AD2-4C7D5D089E0B}"/>
              </a:ext>
            </a:extLst>
          </p:cNvPr>
          <p:cNvSpPr txBox="1"/>
          <p:nvPr/>
        </p:nvSpPr>
        <p:spPr>
          <a:xfrm>
            <a:off x="0" y="3878073"/>
            <a:ext cx="8269764" cy="646331"/>
          </a:xfrm>
          <a:prstGeom prst="rect">
            <a:avLst/>
          </a:prstGeom>
          <a:noFill/>
        </p:spPr>
        <p:txBody>
          <a:bodyPr wrap="none" rtlCol="0">
            <a:spAutoFit/>
          </a:bodyPr>
          <a:lstStyle/>
          <a:p>
            <a:r>
              <a:rPr lang="en-US" dirty="0"/>
              <a:t>Using second virial generalized correlation</a:t>
            </a:r>
          </a:p>
          <a:p>
            <a:pPr marL="285750" indent="-285750">
              <a:buFont typeface="Arial" panose="020B0604020202020204" pitchFamily="34" charset="0"/>
              <a:buChar char="•"/>
            </a:pPr>
            <a:r>
              <a:rPr lang="en-US" dirty="0"/>
              <a:t>Note: this method can only be used if you are inside the line on the figure below</a:t>
            </a:r>
          </a:p>
        </p:txBody>
      </p:sp>
      <p:sp>
        <p:nvSpPr>
          <p:cNvPr id="6" name="TextBox 5">
            <a:extLst>
              <a:ext uri="{FF2B5EF4-FFF2-40B4-BE49-F238E27FC236}">
                <a16:creationId xmlns:a16="http://schemas.microsoft.com/office/drawing/2014/main" id="{9C670DD9-0F2D-93A7-E0FC-C6AF81483957}"/>
              </a:ext>
            </a:extLst>
          </p:cNvPr>
          <p:cNvSpPr txBox="1"/>
          <p:nvPr/>
        </p:nvSpPr>
        <p:spPr>
          <a:xfrm>
            <a:off x="0" y="1335345"/>
            <a:ext cx="2505301" cy="369332"/>
          </a:xfrm>
          <a:prstGeom prst="rect">
            <a:avLst/>
          </a:prstGeom>
          <a:noFill/>
        </p:spPr>
        <p:txBody>
          <a:bodyPr wrap="none" rtlCol="0">
            <a:spAutoFit/>
          </a:bodyPr>
          <a:lstStyle/>
          <a:p>
            <a:r>
              <a:rPr lang="en-US" dirty="0"/>
              <a:t>Using Lee Kesler Tables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5292DA-EE84-DD23-9899-6AF173BF5CD6}"/>
                  </a:ext>
                </a:extLst>
              </p:cNvPr>
              <p:cNvSpPr txBox="1"/>
              <p:nvPr/>
            </p:nvSpPr>
            <p:spPr>
              <a:xfrm>
                <a:off x="162798" y="1725712"/>
                <a:ext cx="2124621" cy="6574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i="1">
                                      <a:latin typeface="Cambria Math" panose="02040503050406030204" pitchFamily="18" charset="0"/>
                                    </a:rPr>
                                    <m:t>𝑅</m:t>
                                  </m:r>
                                </m:sup>
                              </m:sSup>
                            </m:num>
                            <m:den>
                              <m:r>
                                <a:rPr lang="en-US" i="1">
                                  <a:latin typeface="Cambria Math" panose="02040503050406030204" pitchFamily="18" charset="0"/>
                                </a:rPr>
                                <m:t>𝑅</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den>
                          </m:f>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i="1">
                                      <a:latin typeface="Cambria Math" panose="02040503050406030204" pitchFamily="18" charset="0"/>
                                    </a:rPr>
                                    <m:t>𝑅</m:t>
                                  </m:r>
                                </m:sup>
                              </m:sSup>
                            </m:num>
                            <m:den>
                              <m:r>
                                <a:rPr lang="en-US" i="1">
                                  <a:latin typeface="Cambria Math" panose="02040503050406030204" pitchFamily="18" charset="0"/>
                                </a:rPr>
                                <m:t>𝑅</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den>
                          </m:f>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7" name="TextBox 6">
                <a:extLst>
                  <a:ext uri="{FF2B5EF4-FFF2-40B4-BE49-F238E27FC236}">
                    <a16:creationId xmlns:a16="http://schemas.microsoft.com/office/drawing/2014/main" id="{5D5292DA-EE84-DD23-9899-6AF173BF5CD6}"/>
                  </a:ext>
                </a:extLst>
              </p:cNvPr>
              <p:cNvSpPr txBox="1">
                <a:spLocks noRot="1" noChangeAspect="1" noMove="1" noResize="1" noEditPoints="1" noAdjustHandles="1" noChangeArrowheads="1" noChangeShapeType="1" noTextEdit="1"/>
              </p:cNvSpPr>
              <p:nvPr/>
            </p:nvSpPr>
            <p:spPr>
              <a:xfrm>
                <a:off x="162798" y="1725712"/>
                <a:ext cx="2124621" cy="65742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0EBED15-A9A1-B259-81EE-B911A8591B2A}"/>
                  </a:ext>
                </a:extLst>
              </p:cNvPr>
              <p:cNvSpPr txBox="1"/>
              <p:nvPr/>
            </p:nvSpPr>
            <p:spPr>
              <a:xfrm>
                <a:off x="162798" y="2578357"/>
                <a:ext cx="1820114" cy="608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𝑆</m:t>
                                  </m:r>
                                </m:e>
                                <m:sup>
                                  <m:r>
                                    <a:rPr lang="en-US" i="1">
                                      <a:latin typeface="Cambria Math" panose="02040503050406030204" pitchFamily="18" charset="0"/>
                                    </a:rPr>
                                    <m:t>𝑅</m:t>
                                  </m:r>
                                </m:sup>
                              </m:sSup>
                            </m:num>
                            <m:den>
                              <m:r>
                                <a:rPr lang="en-US" i="1">
                                  <a:latin typeface="Cambria Math" panose="02040503050406030204" pitchFamily="18" charset="0"/>
                                </a:rPr>
                                <m:t>𝑅</m:t>
                              </m:r>
                            </m:den>
                          </m:f>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𝑆</m:t>
                                  </m:r>
                                </m:e>
                                <m:sup>
                                  <m:r>
                                    <a:rPr lang="en-US" i="1">
                                      <a:latin typeface="Cambria Math" panose="02040503050406030204" pitchFamily="18" charset="0"/>
                                    </a:rPr>
                                    <m:t>𝑅</m:t>
                                  </m:r>
                                </m:sup>
                              </m:sSup>
                            </m:num>
                            <m:den>
                              <m:r>
                                <a:rPr lang="en-US" i="1">
                                  <a:latin typeface="Cambria Math" panose="02040503050406030204" pitchFamily="18" charset="0"/>
                                </a:rPr>
                                <m:t>𝑅</m:t>
                              </m:r>
                            </m:den>
                          </m:f>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8" name="TextBox 7">
                <a:extLst>
                  <a:ext uri="{FF2B5EF4-FFF2-40B4-BE49-F238E27FC236}">
                    <a16:creationId xmlns:a16="http://schemas.microsoft.com/office/drawing/2014/main" id="{F0EBED15-A9A1-B259-81EE-B911A8591B2A}"/>
                  </a:ext>
                </a:extLst>
              </p:cNvPr>
              <p:cNvSpPr txBox="1">
                <a:spLocks noRot="1" noChangeAspect="1" noMove="1" noResize="1" noEditPoints="1" noAdjustHandles="1" noChangeArrowheads="1" noChangeShapeType="1" noTextEdit="1"/>
              </p:cNvSpPr>
              <p:nvPr/>
            </p:nvSpPr>
            <p:spPr>
              <a:xfrm>
                <a:off x="162798" y="2578357"/>
                <a:ext cx="1820114" cy="608821"/>
              </a:xfrm>
              <a:prstGeom prst="rect">
                <a:avLst/>
              </a:prstGeom>
              <a:blipFill>
                <a:blip r:embed="rId4"/>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531CB515-BD8F-3175-06E5-09B78B43E91A}"/>
              </a:ext>
            </a:extLst>
          </p:cNvPr>
          <p:cNvSpPr txBox="1"/>
          <p:nvPr/>
        </p:nvSpPr>
        <p:spPr>
          <a:xfrm>
            <a:off x="0" y="3401091"/>
            <a:ext cx="3589316" cy="369332"/>
          </a:xfrm>
          <a:prstGeom prst="rect">
            <a:avLst/>
          </a:prstGeom>
          <a:noFill/>
        </p:spPr>
        <p:txBody>
          <a:bodyPr wrap="none" rtlCol="0">
            <a:spAutoFit/>
          </a:bodyPr>
          <a:lstStyle/>
          <a:p>
            <a:r>
              <a:rPr lang="en-US" dirty="0"/>
              <a:t>Values can be found in appendix D</a:t>
            </a:r>
          </a:p>
        </p:txBody>
      </p:sp>
      <p:pic>
        <p:nvPicPr>
          <p:cNvPr id="10" name="Picture 9">
            <a:extLst>
              <a:ext uri="{FF2B5EF4-FFF2-40B4-BE49-F238E27FC236}">
                <a16:creationId xmlns:a16="http://schemas.microsoft.com/office/drawing/2014/main" id="{B3973DA0-BB8E-95F2-DF97-39DA11874600}"/>
              </a:ext>
            </a:extLst>
          </p:cNvPr>
          <p:cNvPicPr>
            <a:picLocks noChangeAspect="1"/>
          </p:cNvPicPr>
          <p:nvPr/>
        </p:nvPicPr>
        <p:blipFill>
          <a:blip r:embed="rId5"/>
          <a:stretch>
            <a:fillRect/>
          </a:stretch>
        </p:blipFill>
        <p:spPr>
          <a:xfrm>
            <a:off x="1794658" y="7197760"/>
            <a:ext cx="5045167" cy="3395067"/>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5213528-F58E-FEB3-9EA5-A816E21C0BFE}"/>
                  </a:ext>
                </a:extLst>
              </p:cNvPr>
              <p:cNvSpPr txBox="1"/>
              <p:nvPr/>
            </p:nvSpPr>
            <p:spPr>
              <a:xfrm>
                <a:off x="330058" y="6420699"/>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11" name="TextBox 10">
                <a:extLst>
                  <a:ext uri="{FF2B5EF4-FFF2-40B4-BE49-F238E27FC236}">
                    <a16:creationId xmlns:a16="http://schemas.microsoft.com/office/drawing/2014/main" id="{D5213528-F58E-FEB3-9EA5-A816E21C0BFE}"/>
                  </a:ext>
                </a:extLst>
              </p:cNvPr>
              <p:cNvSpPr txBox="1">
                <a:spLocks noRot="1" noChangeAspect="1" noMove="1" noResize="1" noEditPoints="1" noAdjustHandles="1" noChangeArrowheads="1" noChangeShapeType="1" noTextEdit="1"/>
              </p:cNvSpPr>
              <p:nvPr/>
            </p:nvSpPr>
            <p:spPr>
              <a:xfrm>
                <a:off x="330058" y="6420699"/>
                <a:ext cx="2011513" cy="578300"/>
              </a:xfrm>
              <a:prstGeom prst="rect">
                <a:avLst/>
              </a:prstGeom>
              <a:blipFill>
                <a:blip r:embed="rId6"/>
                <a:stretch>
                  <a:fillRect b="-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66F55A4-43BD-8A1D-244D-9C36AE8CF22B}"/>
                  </a:ext>
                </a:extLst>
              </p:cNvPr>
              <p:cNvSpPr txBox="1"/>
              <p:nvPr/>
            </p:nvSpPr>
            <p:spPr>
              <a:xfrm>
                <a:off x="2505301" y="6424418"/>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12" name="TextBox 11">
                <a:extLst>
                  <a:ext uri="{FF2B5EF4-FFF2-40B4-BE49-F238E27FC236}">
                    <a16:creationId xmlns:a16="http://schemas.microsoft.com/office/drawing/2014/main" id="{466F55A4-43BD-8A1D-244D-9C36AE8CF22B}"/>
                  </a:ext>
                </a:extLst>
              </p:cNvPr>
              <p:cNvSpPr txBox="1">
                <a:spLocks noRot="1" noChangeAspect="1" noMove="1" noResize="1" noEditPoints="1" noAdjustHandles="1" noChangeArrowheads="1" noChangeShapeType="1" noTextEdit="1"/>
              </p:cNvSpPr>
              <p:nvPr/>
            </p:nvSpPr>
            <p:spPr>
              <a:xfrm>
                <a:off x="2505301" y="6424418"/>
                <a:ext cx="2006575" cy="57458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870E3B9-ABC9-FE80-8BC3-6BE7AFA3AAA7}"/>
                  </a:ext>
                </a:extLst>
              </p:cNvPr>
              <p:cNvSpPr txBox="1"/>
              <p:nvPr/>
            </p:nvSpPr>
            <p:spPr>
              <a:xfrm>
                <a:off x="330058" y="4760279"/>
                <a:ext cx="4350486" cy="6524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𝐶</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𝐵</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𝑟</m:t>
                                  </m:r>
                                </m:sub>
                              </m:sSub>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e>
                          </m:d>
                        </m:e>
                      </m:d>
                    </m:oMath>
                  </m:oMathPara>
                </a14:m>
                <a:endParaRPr lang="en-US" dirty="0"/>
              </a:p>
            </p:txBody>
          </p:sp>
        </mc:Choice>
        <mc:Fallback xmlns="">
          <p:sp>
            <p:nvSpPr>
              <p:cNvPr id="13" name="TextBox 12">
                <a:extLst>
                  <a:ext uri="{FF2B5EF4-FFF2-40B4-BE49-F238E27FC236}">
                    <a16:creationId xmlns:a16="http://schemas.microsoft.com/office/drawing/2014/main" id="{A870E3B9-ABC9-FE80-8BC3-6BE7AFA3AAA7}"/>
                  </a:ext>
                </a:extLst>
              </p:cNvPr>
              <p:cNvSpPr txBox="1">
                <a:spLocks noRot="1" noChangeAspect="1" noMove="1" noResize="1" noEditPoints="1" noAdjustHandles="1" noChangeArrowheads="1" noChangeShapeType="1" noTextEdit="1"/>
              </p:cNvSpPr>
              <p:nvPr/>
            </p:nvSpPr>
            <p:spPr>
              <a:xfrm>
                <a:off x="330058" y="4760279"/>
                <a:ext cx="4350486" cy="65248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91F7246-DB55-7D65-641B-03688C2C9DA5}"/>
                  </a:ext>
                </a:extLst>
              </p:cNvPr>
              <p:cNvSpPr txBox="1"/>
              <p:nvPr/>
            </p:nvSpPr>
            <p:spPr>
              <a:xfrm>
                <a:off x="330058" y="5633050"/>
                <a:ext cx="2508635" cy="6494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𝐶</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d>
                        <m:dPr>
                          <m:begChr m:val="["/>
                          <m:endChr m:val="]"/>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e>
                      </m:d>
                    </m:oMath>
                  </m:oMathPara>
                </a14:m>
                <a:endParaRPr lang="en-US" dirty="0"/>
              </a:p>
            </p:txBody>
          </p:sp>
        </mc:Choice>
        <mc:Fallback xmlns="">
          <p:sp>
            <p:nvSpPr>
              <p:cNvPr id="14" name="TextBox 13">
                <a:extLst>
                  <a:ext uri="{FF2B5EF4-FFF2-40B4-BE49-F238E27FC236}">
                    <a16:creationId xmlns:a16="http://schemas.microsoft.com/office/drawing/2014/main" id="{591F7246-DB55-7D65-641B-03688C2C9DA5}"/>
                  </a:ext>
                </a:extLst>
              </p:cNvPr>
              <p:cNvSpPr txBox="1">
                <a:spLocks noRot="1" noChangeAspect="1" noMove="1" noResize="1" noEditPoints="1" noAdjustHandles="1" noChangeArrowheads="1" noChangeShapeType="1" noTextEdit="1"/>
              </p:cNvSpPr>
              <p:nvPr/>
            </p:nvSpPr>
            <p:spPr>
              <a:xfrm>
                <a:off x="330058" y="5633050"/>
                <a:ext cx="2508635" cy="64947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E01411F-28BD-9F52-C505-559BFB4A18FF}"/>
                  </a:ext>
                </a:extLst>
              </p:cNvPr>
              <p:cNvSpPr txBox="1"/>
              <p:nvPr/>
            </p:nvSpPr>
            <p:spPr>
              <a:xfrm>
                <a:off x="4769259" y="6403002"/>
                <a:ext cx="1315104" cy="613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0.675</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2.6</m:t>
                              </m:r>
                            </m:sup>
                          </m:sSubSup>
                        </m:den>
                      </m:f>
                    </m:oMath>
                  </m:oMathPara>
                </a14:m>
                <a:endParaRPr lang="en-US" dirty="0"/>
              </a:p>
            </p:txBody>
          </p:sp>
        </mc:Choice>
        <mc:Fallback xmlns="">
          <p:sp>
            <p:nvSpPr>
              <p:cNvPr id="16" name="TextBox 15">
                <a:extLst>
                  <a:ext uri="{FF2B5EF4-FFF2-40B4-BE49-F238E27FC236}">
                    <a16:creationId xmlns:a16="http://schemas.microsoft.com/office/drawing/2014/main" id="{BE01411F-28BD-9F52-C505-559BFB4A18FF}"/>
                  </a:ext>
                </a:extLst>
              </p:cNvPr>
              <p:cNvSpPr txBox="1">
                <a:spLocks noRot="1" noChangeAspect="1" noMove="1" noResize="1" noEditPoints="1" noAdjustHandles="1" noChangeArrowheads="1" noChangeShapeType="1" noTextEdit="1"/>
              </p:cNvSpPr>
              <p:nvPr/>
            </p:nvSpPr>
            <p:spPr>
              <a:xfrm>
                <a:off x="4769259" y="6403002"/>
                <a:ext cx="1315104" cy="613694"/>
              </a:xfrm>
              <a:prstGeom prst="rect">
                <a:avLst/>
              </a:prstGeom>
              <a:blipFill>
                <a:blip r:embed="rId10"/>
                <a:stretch>
                  <a:fillRect b="-9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C538EC3-5BD1-AEE5-6D99-80AC3106FA76}"/>
                  </a:ext>
                </a:extLst>
              </p:cNvPr>
              <p:cNvSpPr txBox="1"/>
              <p:nvPr/>
            </p:nvSpPr>
            <p:spPr>
              <a:xfrm>
                <a:off x="6341746" y="6403002"/>
                <a:ext cx="1310167" cy="6350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0.722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5.2</m:t>
                              </m:r>
                            </m:sup>
                          </m:sSubSup>
                        </m:den>
                      </m:f>
                    </m:oMath>
                  </m:oMathPara>
                </a14:m>
                <a:endParaRPr lang="en-US" dirty="0"/>
              </a:p>
            </p:txBody>
          </p:sp>
        </mc:Choice>
        <mc:Fallback xmlns="">
          <p:sp>
            <p:nvSpPr>
              <p:cNvPr id="17" name="TextBox 16">
                <a:extLst>
                  <a:ext uri="{FF2B5EF4-FFF2-40B4-BE49-F238E27FC236}">
                    <a16:creationId xmlns:a16="http://schemas.microsoft.com/office/drawing/2014/main" id="{2C538EC3-5BD1-AEE5-6D99-80AC3106FA76}"/>
                  </a:ext>
                </a:extLst>
              </p:cNvPr>
              <p:cNvSpPr txBox="1">
                <a:spLocks noRot="1" noChangeAspect="1" noMove="1" noResize="1" noEditPoints="1" noAdjustHandles="1" noChangeArrowheads="1" noChangeShapeType="1" noTextEdit="1"/>
              </p:cNvSpPr>
              <p:nvPr/>
            </p:nvSpPr>
            <p:spPr>
              <a:xfrm>
                <a:off x="6341746" y="6403002"/>
                <a:ext cx="1310167" cy="635046"/>
              </a:xfrm>
              <a:prstGeom prst="rect">
                <a:avLst/>
              </a:prstGeom>
              <a:blipFill>
                <a:blip r:embed="rId11"/>
                <a:stretch>
                  <a:fillRect/>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98ABAF44-A33D-5A3F-5FAA-45CC36409D75}"/>
              </a:ext>
            </a:extLst>
          </p:cNvPr>
          <p:cNvPicPr>
            <a:picLocks noChangeAspect="1"/>
          </p:cNvPicPr>
          <p:nvPr/>
        </p:nvPicPr>
        <p:blipFill>
          <a:blip r:embed="rId12"/>
          <a:stretch>
            <a:fillRect/>
          </a:stretch>
        </p:blipFill>
        <p:spPr>
          <a:xfrm>
            <a:off x="3092065" y="336946"/>
            <a:ext cx="5106113" cy="3010320"/>
          </a:xfrm>
          <a:prstGeom prst="rect">
            <a:avLst/>
          </a:prstGeom>
        </p:spPr>
      </p:pic>
    </p:spTree>
    <p:extLst>
      <p:ext uri="{BB962C8B-B14F-4D97-AF65-F5344CB8AC3E}">
        <p14:creationId xmlns:p14="http://schemas.microsoft.com/office/powerpoint/2010/main" val="1009144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53D2B5-0D38-EE2B-FA3F-AD7134E404E6}"/>
              </a:ext>
            </a:extLst>
          </p:cNvPr>
          <p:cNvSpPr txBox="1"/>
          <p:nvPr/>
        </p:nvSpPr>
        <p:spPr>
          <a:xfrm>
            <a:off x="0" y="0"/>
            <a:ext cx="2092111" cy="523220"/>
          </a:xfrm>
          <a:prstGeom prst="rect">
            <a:avLst/>
          </a:prstGeom>
          <a:noFill/>
        </p:spPr>
        <p:txBody>
          <a:bodyPr wrap="none" rtlCol="0">
            <a:spAutoFit/>
          </a:bodyPr>
          <a:lstStyle/>
          <a:p>
            <a:r>
              <a:rPr lang="en-US" sz="2800" dirty="0"/>
              <a:t>Introduction</a:t>
            </a:r>
          </a:p>
        </p:txBody>
      </p:sp>
      <p:sp>
        <p:nvSpPr>
          <p:cNvPr id="4" name="TextBox 3">
            <a:extLst>
              <a:ext uri="{FF2B5EF4-FFF2-40B4-BE49-F238E27FC236}">
                <a16:creationId xmlns:a16="http://schemas.microsoft.com/office/drawing/2014/main" id="{3D65297D-7750-FD7D-50BB-9AEEDD053EF4}"/>
              </a:ext>
            </a:extLst>
          </p:cNvPr>
          <p:cNvSpPr txBox="1"/>
          <p:nvPr/>
        </p:nvSpPr>
        <p:spPr>
          <a:xfrm>
            <a:off x="0" y="662152"/>
            <a:ext cx="8686800" cy="5632311"/>
          </a:xfrm>
          <a:prstGeom prst="rect">
            <a:avLst/>
          </a:prstGeom>
          <a:noFill/>
        </p:spPr>
        <p:txBody>
          <a:bodyPr wrap="square" rtlCol="0">
            <a:spAutoFit/>
          </a:bodyPr>
          <a:lstStyle/>
          <a:p>
            <a:r>
              <a:rPr lang="en-US" dirty="0"/>
              <a:t>Equilibrium</a:t>
            </a:r>
          </a:p>
          <a:p>
            <a:pPr marL="285750" indent="-285750">
              <a:buFont typeface="Arial" panose="020B0604020202020204" pitchFamily="34" charset="0"/>
              <a:buChar char="•"/>
            </a:pPr>
            <a:r>
              <a:rPr lang="en-US" dirty="0"/>
              <a:t>State of balance, no unbalanced driving forces</a:t>
            </a:r>
          </a:p>
          <a:p>
            <a:pPr marL="285750" indent="-285750">
              <a:buFont typeface="Arial" panose="020B0604020202020204" pitchFamily="34" charset="0"/>
              <a:buChar char="•"/>
            </a:pPr>
            <a:r>
              <a:rPr lang="en-US" dirty="0"/>
              <a:t>Thermal EQ: Uniform temperature</a:t>
            </a:r>
          </a:p>
          <a:p>
            <a:pPr marL="285750" indent="-285750">
              <a:buFont typeface="Arial" panose="020B0604020202020204" pitchFamily="34" charset="0"/>
              <a:buChar char="•"/>
            </a:pPr>
            <a:r>
              <a:rPr lang="en-US" dirty="0"/>
              <a:t>Mechanical EQ: Uniform pressure to no tendency for pressure to change locally</a:t>
            </a:r>
          </a:p>
          <a:p>
            <a:pPr marL="285750" indent="-285750">
              <a:buFont typeface="Arial" panose="020B0604020202020204" pitchFamily="34" charset="0"/>
              <a:buChar char="•"/>
            </a:pPr>
            <a:r>
              <a:rPr lang="en-US" dirty="0"/>
              <a:t>Phase EQ: Mass of each phase stays in the same quantity</a:t>
            </a:r>
          </a:p>
          <a:p>
            <a:pPr marL="285750" indent="-285750">
              <a:buFont typeface="Arial" panose="020B0604020202020204" pitchFamily="34" charset="0"/>
              <a:buChar char="•"/>
            </a:pPr>
            <a:r>
              <a:rPr lang="en-US" dirty="0"/>
              <a:t>Chemical EQ: No tendency for changes in chemical composition</a:t>
            </a:r>
          </a:p>
          <a:p>
            <a:pPr marL="285750" indent="-285750">
              <a:buFont typeface="Arial" panose="020B0604020202020204" pitchFamily="34" charset="0"/>
              <a:buChar char="•"/>
            </a:pPr>
            <a:r>
              <a:rPr lang="en-US" dirty="0"/>
              <a:t>Thermodynamic EQ: Equilibrium with respect to all possible changes in state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be at equilibrium, the system must be </a:t>
            </a:r>
          </a:p>
          <a:p>
            <a:r>
              <a:rPr lang="en-US" dirty="0"/>
              <a:t>       isolated (No exchange of energy, mass or</a:t>
            </a:r>
          </a:p>
          <a:p>
            <a:r>
              <a:rPr lang="en-US" dirty="0"/>
              <a:t>       volume). Entropy must also be at a maximum.</a:t>
            </a:r>
          </a:p>
          <a:p>
            <a:r>
              <a:rPr lang="en-US" dirty="0"/>
              <a:t>       Internal energy will be at a minimum</a:t>
            </a:r>
          </a:p>
          <a:p>
            <a:pPr marL="285750" indent="-285750">
              <a:buFont typeface="Arial" panose="020B0604020202020204" pitchFamily="34" charset="0"/>
              <a:buChar char="•"/>
            </a:pPr>
            <a:endParaRPr lang="en-US" dirty="0"/>
          </a:p>
          <a:p>
            <a:r>
              <a:rPr lang="en-US" dirty="0"/>
              <a:t>Process: any change that a system undergoes</a:t>
            </a:r>
          </a:p>
          <a:p>
            <a:r>
              <a:rPr lang="en-US" dirty="0"/>
              <a:t>		from one state to another</a:t>
            </a:r>
          </a:p>
          <a:p>
            <a:r>
              <a:rPr lang="en-US" dirty="0"/>
              <a:t>Path:        The series of states a system </a:t>
            </a:r>
          </a:p>
          <a:p>
            <a:r>
              <a:rPr lang="en-US" dirty="0"/>
              <a:t>		goes through during the process</a:t>
            </a:r>
          </a:p>
          <a:p>
            <a:endParaRPr lang="en-US" dirty="0"/>
          </a:p>
          <a:p>
            <a:r>
              <a:rPr lang="en-US" i="1" dirty="0"/>
              <a:t>To fully describe a process, one must know the </a:t>
            </a:r>
          </a:p>
          <a:p>
            <a:r>
              <a:rPr lang="en-US" i="1" dirty="0"/>
              <a:t>initial and final states, as well as the path taken</a:t>
            </a:r>
          </a:p>
        </p:txBody>
      </p:sp>
      <p:pic>
        <p:nvPicPr>
          <p:cNvPr id="6" name="Picture 5">
            <a:extLst>
              <a:ext uri="{FF2B5EF4-FFF2-40B4-BE49-F238E27FC236}">
                <a16:creationId xmlns:a16="http://schemas.microsoft.com/office/drawing/2014/main" id="{6358A275-0D25-64B9-2ABA-48AD18F364B8}"/>
              </a:ext>
            </a:extLst>
          </p:cNvPr>
          <p:cNvPicPr>
            <a:picLocks noChangeAspect="1"/>
          </p:cNvPicPr>
          <p:nvPr/>
        </p:nvPicPr>
        <p:blipFill>
          <a:blip r:embed="rId2"/>
          <a:stretch>
            <a:fillRect/>
          </a:stretch>
        </p:blipFill>
        <p:spPr>
          <a:xfrm>
            <a:off x="5040561" y="4507796"/>
            <a:ext cx="3026125" cy="2366498"/>
          </a:xfrm>
          <a:prstGeom prst="rect">
            <a:avLst/>
          </a:prstGeom>
        </p:spPr>
      </p:pic>
      <p:pic>
        <p:nvPicPr>
          <p:cNvPr id="10" name="Picture 9">
            <a:extLst>
              <a:ext uri="{FF2B5EF4-FFF2-40B4-BE49-F238E27FC236}">
                <a16:creationId xmlns:a16="http://schemas.microsoft.com/office/drawing/2014/main" id="{9FFE53F7-FF9C-6896-7322-33EB34978198}"/>
              </a:ext>
            </a:extLst>
          </p:cNvPr>
          <p:cNvPicPr>
            <a:picLocks noChangeAspect="1"/>
          </p:cNvPicPr>
          <p:nvPr/>
        </p:nvPicPr>
        <p:blipFill>
          <a:blip r:embed="rId3"/>
          <a:stretch>
            <a:fillRect/>
          </a:stretch>
        </p:blipFill>
        <p:spPr>
          <a:xfrm>
            <a:off x="5040561" y="2593004"/>
            <a:ext cx="3315163" cy="1914792"/>
          </a:xfrm>
          <a:prstGeom prst="rect">
            <a:avLst/>
          </a:prstGeom>
        </p:spPr>
      </p:pic>
      <p:sp>
        <p:nvSpPr>
          <p:cNvPr id="12" name="TextBox 11">
            <a:extLst>
              <a:ext uri="{FF2B5EF4-FFF2-40B4-BE49-F238E27FC236}">
                <a16:creationId xmlns:a16="http://schemas.microsoft.com/office/drawing/2014/main" id="{3577DE53-D14E-565B-DBF6-7653A904D82F}"/>
              </a:ext>
            </a:extLst>
          </p:cNvPr>
          <p:cNvSpPr txBox="1"/>
          <p:nvPr/>
        </p:nvSpPr>
        <p:spPr>
          <a:xfrm>
            <a:off x="344718" y="6433395"/>
            <a:ext cx="3577646" cy="369332"/>
          </a:xfrm>
          <a:prstGeom prst="rect">
            <a:avLst/>
          </a:prstGeom>
          <a:noFill/>
        </p:spPr>
        <p:txBody>
          <a:bodyPr wrap="none" rtlCol="0">
            <a:spAutoFit/>
          </a:bodyPr>
          <a:lstStyle/>
          <a:p>
            <a:r>
              <a:rPr lang="en-US" dirty="0"/>
              <a:t>New way to define internal energy:</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F4DA4B-0C6A-AFF6-CF3D-521EDE638F2E}"/>
                  </a:ext>
                </a:extLst>
              </p:cNvPr>
              <p:cNvSpPr txBox="1"/>
              <p:nvPr/>
            </p:nvSpPr>
            <p:spPr>
              <a:xfrm>
                <a:off x="1519249" y="7134136"/>
                <a:ext cx="257814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𝑄</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𝑊</m:t>
                      </m:r>
                    </m:oMath>
                  </m:oMathPara>
                </a14:m>
                <a:endParaRPr lang="en-US" dirty="0"/>
              </a:p>
            </p:txBody>
          </p:sp>
        </mc:Choice>
        <mc:Fallback xmlns="">
          <p:sp>
            <p:nvSpPr>
              <p:cNvPr id="13" name="TextBox 12">
                <a:extLst>
                  <a:ext uri="{FF2B5EF4-FFF2-40B4-BE49-F238E27FC236}">
                    <a16:creationId xmlns:a16="http://schemas.microsoft.com/office/drawing/2014/main" id="{9BF4DA4B-0C6A-AFF6-CF3D-521EDE638F2E}"/>
                  </a:ext>
                </a:extLst>
              </p:cNvPr>
              <p:cNvSpPr txBox="1">
                <a:spLocks noRot="1" noChangeAspect="1" noMove="1" noResize="1" noEditPoints="1" noAdjustHandles="1" noChangeArrowheads="1" noChangeShapeType="1" noTextEdit="1"/>
              </p:cNvSpPr>
              <p:nvPr/>
            </p:nvSpPr>
            <p:spPr>
              <a:xfrm>
                <a:off x="1519249" y="7134136"/>
                <a:ext cx="2578142"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3458DF5-3808-85CE-C8CA-B32C54D08196}"/>
                  </a:ext>
                </a:extLst>
              </p:cNvPr>
              <p:cNvSpPr txBox="1"/>
              <p:nvPr/>
            </p:nvSpPr>
            <p:spPr>
              <a:xfrm>
                <a:off x="4923882" y="6874873"/>
                <a:ext cx="1995483" cy="8163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𝛿</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𝑄</m:t>
                              </m:r>
                            </m:e>
                            <m:sub>
                              <m:r>
                                <a:rPr lang="en-US" sz="2800" b="0" i="1" smtClean="0">
                                  <a:latin typeface="Cambria Math" panose="02040503050406030204" pitchFamily="18" charset="0"/>
                                  <a:ea typeface="Cambria Math" panose="02040503050406030204" pitchFamily="18" charset="0"/>
                                </a:rPr>
                                <m:t>𝑟𝑒𝑣</m:t>
                              </m:r>
                            </m:sub>
                          </m:sSub>
                        </m:num>
                        <m:den>
                          <m:r>
                            <a:rPr lang="en-US" sz="2800" b="0" i="1" smtClean="0">
                              <a:latin typeface="Cambria Math" panose="02040503050406030204" pitchFamily="18" charset="0"/>
                              <a:ea typeface="Cambria Math" panose="02040503050406030204" pitchFamily="18" charset="0"/>
                            </a:rPr>
                            <m:t>𝑇</m:t>
                          </m:r>
                        </m:den>
                      </m:f>
                    </m:oMath>
                  </m:oMathPara>
                </a14:m>
                <a:endParaRPr lang="en-US" dirty="0"/>
              </a:p>
            </p:txBody>
          </p:sp>
        </mc:Choice>
        <mc:Fallback xmlns="">
          <p:sp>
            <p:nvSpPr>
              <p:cNvPr id="14" name="TextBox 13">
                <a:extLst>
                  <a:ext uri="{FF2B5EF4-FFF2-40B4-BE49-F238E27FC236}">
                    <a16:creationId xmlns:a16="http://schemas.microsoft.com/office/drawing/2014/main" id="{93458DF5-3808-85CE-C8CA-B32C54D08196}"/>
                  </a:ext>
                </a:extLst>
              </p:cNvPr>
              <p:cNvSpPr txBox="1">
                <a:spLocks noRot="1" noChangeAspect="1" noMove="1" noResize="1" noEditPoints="1" noAdjustHandles="1" noChangeArrowheads="1" noChangeShapeType="1" noTextEdit="1"/>
              </p:cNvSpPr>
              <p:nvPr/>
            </p:nvSpPr>
            <p:spPr>
              <a:xfrm>
                <a:off x="4923882" y="6874873"/>
                <a:ext cx="1995483" cy="816314"/>
              </a:xfrm>
              <a:prstGeom prst="rect">
                <a:avLst/>
              </a:prstGeom>
              <a:blipFill>
                <a:blip r:embed="rId5"/>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17094110-B714-D4CA-0568-2ACF8511D34E}"/>
              </a:ext>
            </a:extLst>
          </p:cNvPr>
          <p:cNvCxnSpPr>
            <a:cxnSpLocks/>
            <a:stCxn id="20" idx="0"/>
          </p:cNvCxnSpPr>
          <p:nvPr/>
        </p:nvCxnSpPr>
        <p:spPr>
          <a:xfrm flipV="1">
            <a:off x="1652032" y="7485943"/>
            <a:ext cx="1041748" cy="4104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CDBD9A0-69A8-F81F-3759-65A19CEE3B2B}"/>
                  </a:ext>
                </a:extLst>
              </p:cNvPr>
              <p:cNvSpPr txBox="1"/>
              <p:nvPr/>
            </p:nvSpPr>
            <p:spPr>
              <a:xfrm>
                <a:off x="344718" y="7896432"/>
                <a:ext cx="2614627" cy="646331"/>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𝛿</m:t>
                    </m:r>
                  </m:oMath>
                </a14:m>
                <a:r>
                  <a:rPr lang="en-US" dirty="0"/>
                  <a:t> &lt;- inexact differential</a:t>
                </a:r>
              </a:p>
              <a:p>
                <a:r>
                  <a:rPr lang="en-US" dirty="0"/>
                  <a:t>(used for path functions)</a:t>
                </a:r>
              </a:p>
            </p:txBody>
          </p:sp>
        </mc:Choice>
        <mc:Fallback xmlns="">
          <p:sp>
            <p:nvSpPr>
              <p:cNvPr id="20" name="TextBox 19">
                <a:extLst>
                  <a:ext uri="{FF2B5EF4-FFF2-40B4-BE49-F238E27FC236}">
                    <a16:creationId xmlns:a16="http://schemas.microsoft.com/office/drawing/2014/main" id="{8CDBD9A0-69A8-F81F-3759-65A19CEE3B2B}"/>
                  </a:ext>
                </a:extLst>
              </p:cNvPr>
              <p:cNvSpPr txBox="1">
                <a:spLocks noRot="1" noChangeAspect="1" noMove="1" noResize="1" noEditPoints="1" noAdjustHandles="1" noChangeArrowheads="1" noChangeShapeType="1" noTextEdit="1"/>
              </p:cNvSpPr>
              <p:nvPr/>
            </p:nvSpPr>
            <p:spPr>
              <a:xfrm>
                <a:off x="344718" y="7896432"/>
                <a:ext cx="2614627" cy="646331"/>
              </a:xfrm>
              <a:prstGeom prst="rect">
                <a:avLst/>
              </a:prstGeom>
              <a:blipFill>
                <a:blip r:embed="rId6"/>
                <a:stretch>
                  <a:fillRect l="-2103" t="-3774" r="-1402" b="-15094"/>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DFCDA42C-6FD2-8CE4-DE54-486BE313BFC5}"/>
              </a:ext>
            </a:extLst>
          </p:cNvPr>
          <p:cNvSpPr txBox="1"/>
          <p:nvPr/>
        </p:nvSpPr>
        <p:spPr>
          <a:xfrm>
            <a:off x="3885472" y="8516367"/>
            <a:ext cx="1992340" cy="461665"/>
          </a:xfrm>
          <a:prstGeom prst="rect">
            <a:avLst/>
          </a:prstGeom>
          <a:noFill/>
        </p:spPr>
        <p:txBody>
          <a:bodyPr wrap="none" rtlCol="0">
            <a:spAutoFit/>
          </a:bodyPr>
          <a:lstStyle/>
          <a:p>
            <a:r>
              <a:rPr lang="en-US" sz="2400" dirty="0"/>
              <a:t>From Themo I</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B50570B-C25B-97D8-389C-F9DEB70FF571}"/>
                  </a:ext>
                </a:extLst>
              </p:cNvPr>
              <p:cNvSpPr txBox="1"/>
              <p:nvPr/>
            </p:nvSpPr>
            <p:spPr>
              <a:xfrm>
                <a:off x="3287103" y="8075543"/>
                <a:ext cx="318907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𝑉</m:t>
                          </m:r>
                        </m:e>
                        <m:sup>
                          <m:r>
                            <a:rPr lang="en-US" sz="2800" b="0" i="1" smtClean="0">
                              <a:latin typeface="Cambria Math" panose="02040503050406030204" pitchFamily="18" charset="0"/>
                              <a:ea typeface="Cambria Math" panose="02040503050406030204" pitchFamily="18" charset="0"/>
                            </a:rPr>
                            <m:t>𝑡</m:t>
                          </m:r>
                        </m:sup>
                      </m:sSup>
                    </m:oMath>
                  </m:oMathPara>
                </a14:m>
                <a:endParaRPr lang="en-US" dirty="0"/>
              </a:p>
            </p:txBody>
          </p:sp>
        </mc:Choice>
        <mc:Fallback xmlns="">
          <p:sp>
            <p:nvSpPr>
              <p:cNvPr id="23" name="TextBox 22">
                <a:extLst>
                  <a:ext uri="{FF2B5EF4-FFF2-40B4-BE49-F238E27FC236}">
                    <a16:creationId xmlns:a16="http://schemas.microsoft.com/office/drawing/2014/main" id="{4B50570B-C25B-97D8-389C-F9DEB70FF571}"/>
                  </a:ext>
                </a:extLst>
              </p:cNvPr>
              <p:cNvSpPr txBox="1">
                <a:spLocks noRot="1" noChangeAspect="1" noMove="1" noResize="1" noEditPoints="1" noAdjustHandles="1" noChangeArrowheads="1" noChangeShapeType="1" noTextEdit="1"/>
              </p:cNvSpPr>
              <p:nvPr/>
            </p:nvSpPr>
            <p:spPr>
              <a:xfrm>
                <a:off x="3287103" y="8075543"/>
                <a:ext cx="3189078" cy="430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FD09E03-06C7-2BA4-CEB8-E1686BF9C682}"/>
                  </a:ext>
                </a:extLst>
              </p:cNvPr>
              <p:cNvSpPr txBox="1"/>
              <p:nvPr/>
            </p:nvSpPr>
            <p:spPr>
              <a:xfrm>
                <a:off x="1423347" y="9383553"/>
                <a:ext cx="423481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𝑉</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24" name="TextBox 23">
                <a:extLst>
                  <a:ext uri="{FF2B5EF4-FFF2-40B4-BE49-F238E27FC236}">
                    <a16:creationId xmlns:a16="http://schemas.microsoft.com/office/drawing/2014/main" id="{EFD09E03-06C7-2BA4-CEB8-E1686BF9C682}"/>
                  </a:ext>
                </a:extLst>
              </p:cNvPr>
              <p:cNvSpPr txBox="1">
                <a:spLocks noRot="1" noChangeAspect="1" noMove="1" noResize="1" noEditPoints="1" noAdjustHandles="1" noChangeArrowheads="1" noChangeShapeType="1" noTextEdit="1"/>
              </p:cNvSpPr>
              <p:nvPr/>
            </p:nvSpPr>
            <p:spPr>
              <a:xfrm>
                <a:off x="1423347" y="9383553"/>
                <a:ext cx="4234814" cy="430887"/>
              </a:xfrm>
              <a:prstGeom prst="rect">
                <a:avLst/>
              </a:prstGeom>
              <a:blipFill>
                <a:blip r:embed="rId8"/>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069D6D7A-C720-B61C-E291-9AA256C91B18}"/>
              </a:ext>
            </a:extLst>
          </p:cNvPr>
          <p:cNvCxnSpPr>
            <a:cxnSpLocks/>
            <a:endCxn id="24" idx="3"/>
          </p:cNvCxnSpPr>
          <p:nvPr/>
        </p:nvCxnSpPr>
        <p:spPr>
          <a:xfrm flipH="1">
            <a:off x="5658161" y="9598996"/>
            <a:ext cx="61651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9A408555-75BD-8124-1DF0-B3108A39CBF2}"/>
              </a:ext>
            </a:extLst>
          </p:cNvPr>
          <p:cNvSpPr txBox="1"/>
          <p:nvPr/>
        </p:nvSpPr>
        <p:spPr>
          <a:xfrm>
            <a:off x="6131463" y="9137331"/>
            <a:ext cx="2112152" cy="923330"/>
          </a:xfrm>
          <a:prstGeom prst="rect">
            <a:avLst/>
          </a:prstGeom>
          <a:noFill/>
        </p:spPr>
        <p:txBody>
          <a:bodyPr wrap="square" rtlCol="0">
            <a:spAutoFit/>
          </a:bodyPr>
          <a:lstStyle/>
          <a:p>
            <a:pPr algn="ctr"/>
            <a:r>
              <a:rPr lang="en-US" dirty="0"/>
              <a:t>New Term associated with chemical potential</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ABC6B0D-B9EA-9240-9895-5AD1426E91C9}"/>
                  </a:ext>
                </a:extLst>
              </p:cNvPr>
              <p:cNvSpPr txBox="1"/>
              <p:nvPr/>
            </p:nvSpPr>
            <p:spPr>
              <a:xfrm>
                <a:off x="1174531" y="10039589"/>
                <a:ext cx="531164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𝑛𝑆</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𝑛𝑉</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31" name="TextBox 30">
                <a:extLst>
                  <a:ext uri="{FF2B5EF4-FFF2-40B4-BE49-F238E27FC236}">
                    <a16:creationId xmlns:a16="http://schemas.microsoft.com/office/drawing/2014/main" id="{BABC6B0D-B9EA-9240-9895-5AD1426E91C9}"/>
                  </a:ext>
                </a:extLst>
              </p:cNvPr>
              <p:cNvSpPr txBox="1">
                <a:spLocks noRot="1" noChangeAspect="1" noMove="1" noResize="1" noEditPoints="1" noAdjustHandles="1" noChangeArrowheads="1" noChangeShapeType="1" noTextEdit="1"/>
              </p:cNvSpPr>
              <p:nvPr/>
            </p:nvSpPr>
            <p:spPr>
              <a:xfrm>
                <a:off x="1174531" y="10039589"/>
                <a:ext cx="5311647" cy="430887"/>
              </a:xfrm>
              <a:prstGeom prst="rect">
                <a:avLst/>
              </a:prstGeom>
              <a:blipFill>
                <a:blip r:embed="rId9"/>
                <a:stretch>
                  <a:fillRect/>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AC4D56E7-E459-7B6A-45AA-1D35929AA221}"/>
              </a:ext>
            </a:extLst>
          </p:cNvPr>
          <p:cNvSpPr txBox="1"/>
          <p:nvPr/>
        </p:nvSpPr>
        <p:spPr>
          <a:xfrm>
            <a:off x="3097461" y="10603853"/>
            <a:ext cx="732893" cy="369332"/>
          </a:xfrm>
          <a:prstGeom prst="rect">
            <a:avLst/>
          </a:prstGeom>
          <a:noFill/>
        </p:spPr>
        <p:txBody>
          <a:bodyPr wrap="none" rtlCol="0">
            <a:spAutoFit/>
          </a:bodyPr>
          <a:lstStyle/>
          <a:p>
            <a:r>
              <a:rPr lang="en-US" dirty="0"/>
              <a:t>If </a:t>
            </a:r>
            <a:r>
              <a:rPr lang="en-US" i="1" dirty="0"/>
              <a:t>n</a:t>
            </a:r>
            <a:r>
              <a:rPr lang="en-US" dirty="0"/>
              <a:t>=1</a:t>
            </a:r>
          </a:p>
        </p:txBody>
      </p:sp>
      <p:cxnSp>
        <p:nvCxnSpPr>
          <p:cNvPr id="35" name="Straight Arrow Connector 34">
            <a:extLst>
              <a:ext uri="{FF2B5EF4-FFF2-40B4-BE49-F238E27FC236}">
                <a16:creationId xmlns:a16="http://schemas.microsoft.com/office/drawing/2014/main" id="{608FBFC3-401C-1CBE-1C11-BA2B71A5251F}"/>
              </a:ext>
            </a:extLst>
          </p:cNvPr>
          <p:cNvCxnSpPr>
            <a:cxnSpLocks/>
            <a:stCxn id="31" idx="2"/>
          </p:cNvCxnSpPr>
          <p:nvPr/>
        </p:nvCxnSpPr>
        <p:spPr>
          <a:xfrm>
            <a:off x="3830355" y="10470476"/>
            <a:ext cx="0" cy="6360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67EC846-70A2-09A9-C94E-C659791AC2CC}"/>
                  </a:ext>
                </a:extLst>
              </p:cNvPr>
              <p:cNvSpPr txBox="1"/>
              <p:nvPr/>
            </p:nvSpPr>
            <p:spPr>
              <a:xfrm>
                <a:off x="1949070" y="11061760"/>
                <a:ext cx="376256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𝑇𝑑𝑆</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𝑃𝑑𝑉</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36" name="TextBox 35">
                <a:extLst>
                  <a:ext uri="{FF2B5EF4-FFF2-40B4-BE49-F238E27FC236}">
                    <a16:creationId xmlns:a16="http://schemas.microsoft.com/office/drawing/2014/main" id="{267EC846-70A2-09A9-C94E-C659791AC2CC}"/>
                  </a:ext>
                </a:extLst>
              </p:cNvPr>
              <p:cNvSpPr txBox="1">
                <a:spLocks noRot="1" noChangeAspect="1" noMove="1" noResize="1" noEditPoints="1" noAdjustHandles="1" noChangeArrowheads="1" noChangeShapeType="1" noTextEdit="1"/>
              </p:cNvSpPr>
              <p:nvPr/>
            </p:nvSpPr>
            <p:spPr>
              <a:xfrm>
                <a:off x="1949070" y="11061760"/>
                <a:ext cx="3762568" cy="430887"/>
              </a:xfrm>
              <a:prstGeom prst="rect">
                <a:avLst/>
              </a:prstGeom>
              <a:blipFill>
                <a:blip r:embed="rId10"/>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D1D6612F-3A01-B1BE-A820-0AEA635A4E7F}"/>
              </a:ext>
            </a:extLst>
          </p:cNvPr>
          <p:cNvSpPr txBox="1"/>
          <p:nvPr/>
        </p:nvSpPr>
        <p:spPr>
          <a:xfrm>
            <a:off x="2165654" y="11402919"/>
            <a:ext cx="3174038" cy="369332"/>
          </a:xfrm>
          <a:prstGeom prst="rect">
            <a:avLst/>
          </a:prstGeom>
          <a:noFill/>
        </p:spPr>
        <p:txBody>
          <a:bodyPr wrap="square" rtlCol="0">
            <a:spAutoFit/>
          </a:bodyPr>
          <a:lstStyle/>
          <a:p>
            <a:pPr algn="ctr"/>
            <a:r>
              <a:rPr lang="en-US" dirty="0"/>
              <a:t>The fundamental equation</a:t>
            </a:r>
          </a:p>
        </p:txBody>
      </p:sp>
    </p:spTree>
    <p:extLst>
      <p:ext uri="{BB962C8B-B14F-4D97-AF65-F5344CB8AC3E}">
        <p14:creationId xmlns:p14="http://schemas.microsoft.com/office/powerpoint/2010/main" val="2965958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54A61D6-980D-EB07-0404-CFB2610CF41D}"/>
                  </a:ext>
                </a:extLst>
              </p:cNvPr>
              <p:cNvSpPr txBox="1"/>
              <p:nvPr/>
            </p:nvSpPr>
            <p:spPr>
              <a:xfrm>
                <a:off x="144392" y="1067465"/>
                <a:ext cx="4645823" cy="8424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𝑑𝑈</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d>
                            <m:dPr>
                              <m:begChr m:val=""/>
                              <m:endChr m:val="|"/>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den>
                              </m:f>
                            </m:e>
                          </m:d>
                        </m:e>
                        <m:sub>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rPr>
                            <m:t>𝑛</m:t>
                          </m:r>
                        </m:sub>
                      </m:sSub>
                      <m:r>
                        <a:rPr lang="en-US" sz="2000" b="0" i="1" smtClean="0">
                          <a:latin typeface="Cambria Math" panose="02040503050406030204" pitchFamily="18" charset="0"/>
                        </a:rPr>
                        <m:t>𝑑𝑆</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den>
                              </m:f>
                            </m:e>
                          </m:d>
                        </m:e>
                        <m:sub>
                          <m:r>
                            <a:rPr lang="en-US" sz="2000" b="0" i="1" smtClean="0">
                              <a:latin typeface="Cambria Math" panose="02040503050406030204" pitchFamily="18" charset="0"/>
                              <a:ea typeface="Cambria Math" panose="02040503050406030204" pitchFamily="18" charset="0"/>
                            </a:rPr>
                            <m:t>𝑆</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sub>
                      </m:sSub>
                      <m:r>
                        <a:rPr lang="en-US" sz="2000" b="0" i="1" smtClean="0">
                          <a:latin typeface="Cambria Math" panose="02040503050406030204" pitchFamily="18" charset="0"/>
                          <a:ea typeface="Cambria Math" panose="02040503050406030204" pitchFamily="18" charset="0"/>
                        </a:rPr>
                        <m:t>𝑑𝑉</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den>
                              </m:f>
                            </m:e>
                          </m:d>
                        </m:e>
                        <m:sub>
                          <m:r>
                            <a:rPr lang="en-US" sz="2000" b="0" i="1" smtClean="0">
                              <a:latin typeface="Cambria Math" panose="02040503050406030204" pitchFamily="18" charset="0"/>
                              <a:ea typeface="Cambria Math" panose="02040503050406030204" pitchFamily="18" charset="0"/>
                            </a:rPr>
                            <m:t>𝑆</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sub>
                      </m:sSub>
                      <m:r>
                        <a:rPr lang="en-US" sz="2000" b="0" i="1" smtClean="0">
                          <a:latin typeface="Cambria Math" panose="02040503050406030204" pitchFamily="18" charset="0"/>
                          <a:ea typeface="Cambria Math" panose="02040503050406030204" pitchFamily="18" charset="0"/>
                        </a:rPr>
                        <m:t>𝑑𝑛</m:t>
                      </m:r>
                    </m:oMath>
                  </m:oMathPara>
                </a14:m>
                <a:endParaRPr lang="en-US" sz="2000" dirty="0"/>
              </a:p>
            </p:txBody>
          </p:sp>
        </mc:Choice>
        <mc:Fallback xmlns="">
          <p:sp>
            <p:nvSpPr>
              <p:cNvPr id="37" name="TextBox 36">
                <a:extLst>
                  <a:ext uri="{FF2B5EF4-FFF2-40B4-BE49-F238E27FC236}">
                    <a16:creationId xmlns:a16="http://schemas.microsoft.com/office/drawing/2014/main" id="{D54A61D6-980D-EB07-0404-CFB2610CF41D}"/>
                  </a:ext>
                </a:extLst>
              </p:cNvPr>
              <p:cNvSpPr txBox="1">
                <a:spLocks noRot="1" noChangeAspect="1" noMove="1" noResize="1" noEditPoints="1" noAdjustHandles="1" noChangeArrowheads="1" noChangeShapeType="1" noTextEdit="1"/>
              </p:cNvSpPr>
              <p:nvPr/>
            </p:nvSpPr>
            <p:spPr>
              <a:xfrm>
                <a:off x="144392" y="1067465"/>
                <a:ext cx="4645823" cy="84241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4FE6C0F-9BA4-ACA9-E969-169157DC86AF}"/>
                  </a:ext>
                </a:extLst>
              </p:cNvPr>
              <p:cNvSpPr txBox="1"/>
              <p:nvPr/>
            </p:nvSpPr>
            <p:spPr>
              <a:xfrm>
                <a:off x="417787" y="208286"/>
                <a:ext cx="1130566"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𝑆</m:t>
                                  </m:r>
                                </m:den>
                              </m:f>
                            </m:e>
                          </m:d>
                        </m:e>
                        <m:sub>
                          <m:r>
                            <a:rPr lang="en-US" i="1">
                              <a:latin typeface="Cambria Math" panose="02040503050406030204" pitchFamily="18" charset="0"/>
                            </a:rPr>
                            <m:t>𝑉</m:t>
                          </m:r>
                          <m:r>
                            <a:rPr lang="en-US" i="1">
                              <a:latin typeface="Cambria Math" panose="02040503050406030204" pitchFamily="18" charset="0"/>
                            </a:rPr>
                            <m:t>,  </m:t>
                          </m:r>
                          <m:r>
                            <a:rPr lang="en-US" i="1">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𝑇</m:t>
                      </m:r>
                    </m:oMath>
                  </m:oMathPara>
                </a14:m>
                <a:endParaRPr lang="en-US" dirty="0"/>
              </a:p>
            </p:txBody>
          </p:sp>
        </mc:Choice>
        <mc:Fallback xmlns="">
          <p:sp>
            <p:nvSpPr>
              <p:cNvPr id="3" name="TextBox 2">
                <a:extLst>
                  <a:ext uri="{FF2B5EF4-FFF2-40B4-BE49-F238E27FC236}">
                    <a16:creationId xmlns:a16="http://schemas.microsoft.com/office/drawing/2014/main" id="{34FE6C0F-9BA4-ACA9-E969-169157DC86AF}"/>
                  </a:ext>
                </a:extLst>
              </p:cNvPr>
              <p:cNvSpPr txBox="1">
                <a:spLocks noRot="1" noChangeAspect="1" noMove="1" noResize="1" noEditPoints="1" noAdjustHandles="1" noChangeArrowheads="1" noChangeShapeType="1" noTextEdit="1"/>
              </p:cNvSpPr>
              <p:nvPr/>
            </p:nvSpPr>
            <p:spPr>
              <a:xfrm>
                <a:off x="417787" y="208286"/>
                <a:ext cx="1130566" cy="67505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6E1E155-B89E-2A2D-52A1-CDE5A54089DD}"/>
                  </a:ext>
                </a:extLst>
              </p:cNvPr>
              <p:cNvSpPr txBox="1"/>
              <p:nvPr/>
            </p:nvSpPr>
            <p:spPr>
              <a:xfrm>
                <a:off x="2096918" y="208287"/>
                <a:ext cx="1289648"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den>
                              </m:f>
                            </m:e>
                          </m:d>
                        </m:e>
                        <m:sub>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oMath>
                  </m:oMathPara>
                </a14:m>
                <a:endParaRPr lang="en-US" dirty="0"/>
              </a:p>
            </p:txBody>
          </p:sp>
        </mc:Choice>
        <mc:Fallback xmlns="">
          <p:sp>
            <p:nvSpPr>
              <p:cNvPr id="4" name="TextBox 3">
                <a:extLst>
                  <a:ext uri="{FF2B5EF4-FFF2-40B4-BE49-F238E27FC236}">
                    <a16:creationId xmlns:a16="http://schemas.microsoft.com/office/drawing/2014/main" id="{16E1E155-B89E-2A2D-52A1-CDE5A54089DD}"/>
                  </a:ext>
                </a:extLst>
              </p:cNvPr>
              <p:cNvSpPr txBox="1">
                <a:spLocks noRot="1" noChangeAspect="1" noMove="1" noResize="1" noEditPoints="1" noAdjustHandles="1" noChangeArrowheads="1" noChangeShapeType="1" noTextEdit="1"/>
              </p:cNvSpPr>
              <p:nvPr/>
            </p:nvSpPr>
            <p:spPr>
              <a:xfrm>
                <a:off x="2096918" y="208287"/>
                <a:ext cx="1289648" cy="67505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2DDA86A-6DD7-964F-BDB9-CE9AD1F17936}"/>
                  </a:ext>
                </a:extLst>
              </p:cNvPr>
              <p:cNvSpPr txBox="1"/>
              <p:nvPr/>
            </p:nvSpPr>
            <p:spPr>
              <a:xfrm>
                <a:off x="3935131" y="213826"/>
                <a:ext cx="1104854"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den>
                              </m:f>
                            </m:e>
                          </m:d>
                        </m:e>
                        <m:sub>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oMath>
                  </m:oMathPara>
                </a14:m>
                <a:endParaRPr lang="en-US" dirty="0"/>
              </a:p>
            </p:txBody>
          </p:sp>
        </mc:Choice>
        <mc:Fallback xmlns="">
          <p:sp>
            <p:nvSpPr>
              <p:cNvPr id="5" name="TextBox 4">
                <a:extLst>
                  <a:ext uri="{FF2B5EF4-FFF2-40B4-BE49-F238E27FC236}">
                    <a16:creationId xmlns:a16="http://schemas.microsoft.com/office/drawing/2014/main" id="{22DDA86A-6DD7-964F-BDB9-CE9AD1F17936}"/>
                  </a:ext>
                </a:extLst>
              </p:cNvPr>
              <p:cNvSpPr txBox="1">
                <a:spLocks noRot="1" noChangeAspect="1" noMove="1" noResize="1" noEditPoints="1" noAdjustHandles="1" noChangeArrowheads="1" noChangeShapeType="1" noTextEdit="1"/>
              </p:cNvSpPr>
              <p:nvPr/>
            </p:nvSpPr>
            <p:spPr>
              <a:xfrm>
                <a:off x="3935131" y="213826"/>
                <a:ext cx="1104854" cy="675057"/>
              </a:xfrm>
              <a:prstGeom prst="rect">
                <a:avLst/>
              </a:prstGeom>
              <a:blipFill>
                <a:blip r:embed="rId5"/>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108E15E-CA48-C672-E8E6-9E91DECDB6E1}"/>
              </a:ext>
            </a:extLst>
          </p:cNvPr>
          <p:cNvSpPr txBox="1"/>
          <p:nvPr/>
        </p:nvSpPr>
        <p:spPr>
          <a:xfrm>
            <a:off x="5338780" y="894518"/>
            <a:ext cx="1063048" cy="369332"/>
          </a:xfrm>
          <a:prstGeom prst="rect">
            <a:avLst/>
          </a:prstGeom>
          <a:noFill/>
        </p:spPr>
        <p:txBody>
          <a:bodyPr wrap="none" rtlCol="0">
            <a:spAutoFit/>
          </a:bodyPr>
          <a:lstStyle/>
          <a:p>
            <a:r>
              <a:rPr lang="en-US" dirty="0"/>
              <a:t>U(S, V, n)</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B1A088C-52CF-ECE5-A681-BBA737D03744}"/>
                  </a:ext>
                </a:extLst>
              </p:cNvPr>
              <p:cNvSpPr txBox="1"/>
              <p:nvPr/>
            </p:nvSpPr>
            <p:spPr>
              <a:xfrm>
                <a:off x="2893731" y="4417279"/>
                <a:ext cx="2559162" cy="518604"/>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𝑑𝑆</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𝑇</m:t>
                          </m:r>
                        </m:den>
                      </m:f>
                      <m:r>
                        <a:rPr lang="en-US" b="0" i="1" smtClean="0">
                          <a:latin typeface="Cambria Math" panose="02040503050406030204" pitchFamily="18" charset="0"/>
                        </a:rPr>
                        <m:t>𝑑𝑈</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num>
                        <m:den>
                          <m:r>
                            <a:rPr lang="en-US" b="0" i="1" smtClean="0">
                              <a:latin typeface="Cambria Math" panose="02040503050406030204" pitchFamily="18" charset="0"/>
                            </a:rPr>
                            <m:t>𝑇</m:t>
                          </m:r>
                        </m:den>
                      </m:f>
                      <m:r>
                        <a:rPr lang="en-US" b="0" i="1" smtClean="0">
                          <a:latin typeface="Cambria Math" panose="02040503050406030204" pitchFamily="18" charset="0"/>
                        </a:rPr>
                        <m:t>𝑑𝑉</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rPr>
                            <m:t>𝑇</m:t>
                          </m:r>
                        </m:den>
                      </m:f>
                      <m:r>
                        <a:rPr lang="en-US" b="0" i="1" smtClean="0">
                          <a:latin typeface="Cambria Math" panose="02040503050406030204" pitchFamily="18" charset="0"/>
                        </a:rPr>
                        <m:t>𝑑𝑛</m:t>
                      </m:r>
                    </m:oMath>
                  </m:oMathPara>
                </a14:m>
                <a:endParaRPr lang="en-US" dirty="0"/>
              </a:p>
            </p:txBody>
          </p:sp>
        </mc:Choice>
        <mc:Fallback xmlns="">
          <p:sp>
            <p:nvSpPr>
              <p:cNvPr id="12" name="TextBox 11">
                <a:extLst>
                  <a:ext uri="{FF2B5EF4-FFF2-40B4-BE49-F238E27FC236}">
                    <a16:creationId xmlns:a16="http://schemas.microsoft.com/office/drawing/2014/main" id="{CB1A088C-52CF-ECE5-A681-BBA737D03744}"/>
                  </a:ext>
                </a:extLst>
              </p:cNvPr>
              <p:cNvSpPr txBox="1">
                <a:spLocks noRot="1" noChangeAspect="1" noMove="1" noResize="1" noEditPoints="1" noAdjustHandles="1" noChangeArrowheads="1" noChangeShapeType="1" noTextEdit="1"/>
              </p:cNvSpPr>
              <p:nvPr/>
            </p:nvSpPr>
            <p:spPr>
              <a:xfrm>
                <a:off x="2893731" y="4417279"/>
                <a:ext cx="2559162" cy="518604"/>
              </a:xfrm>
              <a:prstGeom prst="rect">
                <a:avLst/>
              </a:prstGeom>
              <a:blipFill>
                <a:blip r:embed="rId6"/>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DEE23A4-088E-57B3-DC07-7D0EC6933254}"/>
              </a:ext>
            </a:extLst>
          </p:cNvPr>
          <p:cNvSpPr txBox="1"/>
          <p:nvPr/>
        </p:nvSpPr>
        <p:spPr>
          <a:xfrm>
            <a:off x="897521" y="2094541"/>
            <a:ext cx="6891758" cy="369332"/>
          </a:xfrm>
          <a:prstGeom prst="rect">
            <a:avLst/>
          </a:prstGeom>
          <a:noFill/>
        </p:spPr>
        <p:txBody>
          <a:bodyPr wrap="none" rtlCol="0">
            <a:spAutoFit/>
          </a:bodyPr>
          <a:lstStyle/>
          <a:p>
            <a:r>
              <a:rPr lang="en-US" dirty="0"/>
              <a:t>Expressing thermodynamic properties in terms of different variables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A6A8D2-E98F-4809-B367-651FAF22B1A2}"/>
                  </a:ext>
                </a:extLst>
              </p:cNvPr>
              <p:cNvSpPr txBox="1"/>
              <p:nvPr/>
            </p:nvSpPr>
            <p:spPr>
              <a:xfrm>
                <a:off x="1193920" y="5492871"/>
                <a:ext cx="2179956"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𝑇𝑆</m:t>
                      </m:r>
                    </m:oMath>
                  </m:oMathPara>
                </a14:m>
                <a:endParaRPr lang="en-US" dirty="0"/>
              </a:p>
            </p:txBody>
          </p:sp>
        </mc:Choice>
        <mc:Fallback xmlns="">
          <p:sp>
            <p:nvSpPr>
              <p:cNvPr id="14" name="TextBox 13">
                <a:extLst>
                  <a:ext uri="{FF2B5EF4-FFF2-40B4-BE49-F238E27FC236}">
                    <a16:creationId xmlns:a16="http://schemas.microsoft.com/office/drawing/2014/main" id="{CAA6A8D2-E98F-4809-B367-651FAF22B1A2}"/>
                  </a:ext>
                </a:extLst>
              </p:cNvPr>
              <p:cNvSpPr txBox="1">
                <a:spLocks noRot="1" noChangeAspect="1" noMove="1" noResize="1" noEditPoints="1" noAdjustHandles="1" noChangeArrowheads="1" noChangeShapeType="1" noTextEdit="1"/>
              </p:cNvSpPr>
              <p:nvPr/>
            </p:nvSpPr>
            <p:spPr>
              <a:xfrm>
                <a:off x="1193920" y="5492871"/>
                <a:ext cx="217995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C4406DC-4339-DDF6-15AE-2FF1A41BAAFB}"/>
                  </a:ext>
                </a:extLst>
              </p:cNvPr>
              <p:cNvSpPr txBox="1"/>
              <p:nvPr/>
            </p:nvSpPr>
            <p:spPr>
              <a:xfrm>
                <a:off x="996206" y="5838956"/>
                <a:ext cx="2575385"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𝑑𝐴</m:t>
                      </m:r>
                      <m:r>
                        <a:rPr lang="en-US" b="0" i="1" smtClean="0">
                          <a:latin typeface="Cambria Math" panose="02040503050406030204" pitchFamily="18" charset="0"/>
                        </a:rPr>
                        <m:t>=−</m:t>
                      </m:r>
                      <m:r>
                        <a:rPr lang="en-US" b="0" i="1" smtClean="0">
                          <a:latin typeface="Cambria Math" panose="02040503050406030204" pitchFamily="18" charset="0"/>
                        </a:rPr>
                        <m:t>𝑆𝑑𝑇</m:t>
                      </m:r>
                      <m:r>
                        <a:rPr lang="en-US" b="0" i="1" smtClean="0">
                          <a:latin typeface="Cambria Math" panose="02040503050406030204" pitchFamily="18" charset="0"/>
                        </a:rPr>
                        <m:t>−</m:t>
                      </m:r>
                      <m:r>
                        <a:rPr lang="en-US" b="0" i="1" smtClean="0">
                          <a:latin typeface="Cambria Math" panose="02040503050406030204" pitchFamily="18" charset="0"/>
                        </a:rPr>
                        <m:t>𝑃𝑑𝑉</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16" name="TextBox 15">
                <a:extLst>
                  <a:ext uri="{FF2B5EF4-FFF2-40B4-BE49-F238E27FC236}">
                    <a16:creationId xmlns:a16="http://schemas.microsoft.com/office/drawing/2014/main" id="{AC4406DC-4339-DDF6-15AE-2FF1A41BAAFB}"/>
                  </a:ext>
                </a:extLst>
              </p:cNvPr>
              <p:cNvSpPr txBox="1">
                <a:spLocks noRot="1" noChangeAspect="1" noMove="1" noResize="1" noEditPoints="1" noAdjustHandles="1" noChangeArrowheads="1" noChangeShapeType="1" noTextEdit="1"/>
              </p:cNvSpPr>
              <p:nvPr/>
            </p:nvSpPr>
            <p:spPr>
              <a:xfrm>
                <a:off x="996206" y="5838956"/>
                <a:ext cx="2575385" cy="276999"/>
              </a:xfrm>
              <a:prstGeom prst="rect">
                <a:avLst/>
              </a:prstGeom>
              <a:blipFill>
                <a:blip r:embed="rId8"/>
                <a:stretch>
                  <a:fillRect l="-2600" r="-1182" b="-22222"/>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4A3B0B6B-17B3-8041-A4A5-3A38FBFE0C10}"/>
              </a:ext>
            </a:extLst>
          </p:cNvPr>
          <p:cNvSpPr txBox="1"/>
          <p:nvPr/>
        </p:nvSpPr>
        <p:spPr>
          <a:xfrm>
            <a:off x="1076965" y="5187254"/>
            <a:ext cx="2413866" cy="369332"/>
          </a:xfrm>
          <a:prstGeom prst="rect">
            <a:avLst/>
          </a:prstGeom>
          <a:noFill/>
        </p:spPr>
        <p:txBody>
          <a:bodyPr wrap="none" rtlCol="0">
            <a:spAutoFit/>
          </a:bodyPr>
          <a:lstStyle/>
          <a:p>
            <a:pPr algn="ctr"/>
            <a:r>
              <a:rPr lang="en-US" dirty="0"/>
              <a:t>Helmholtz Free Energy</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42869D2-3D29-CE14-BC57-EE2185F2BCC0}"/>
                  </a:ext>
                </a:extLst>
              </p:cNvPr>
              <p:cNvSpPr txBox="1"/>
              <p:nvPr/>
            </p:nvSpPr>
            <p:spPr>
              <a:xfrm>
                <a:off x="4646872" y="2985549"/>
                <a:ext cx="2217082"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𝑃𝑉</m:t>
                      </m:r>
                    </m:oMath>
                  </m:oMathPara>
                </a14:m>
                <a:endParaRPr lang="en-US" dirty="0"/>
              </a:p>
            </p:txBody>
          </p:sp>
        </mc:Choice>
        <mc:Fallback xmlns="">
          <p:sp>
            <p:nvSpPr>
              <p:cNvPr id="24" name="TextBox 23">
                <a:extLst>
                  <a:ext uri="{FF2B5EF4-FFF2-40B4-BE49-F238E27FC236}">
                    <a16:creationId xmlns:a16="http://schemas.microsoft.com/office/drawing/2014/main" id="{142869D2-3D29-CE14-BC57-EE2185F2BCC0}"/>
                  </a:ext>
                </a:extLst>
              </p:cNvPr>
              <p:cNvSpPr txBox="1">
                <a:spLocks noRot="1" noChangeAspect="1" noMove="1" noResize="1" noEditPoints="1" noAdjustHandles="1" noChangeArrowheads="1" noChangeShapeType="1" noTextEdit="1"/>
              </p:cNvSpPr>
              <p:nvPr/>
            </p:nvSpPr>
            <p:spPr>
              <a:xfrm>
                <a:off x="4646872" y="2985549"/>
                <a:ext cx="221708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EB55737-4F9A-726B-DC04-1F389F40B10B}"/>
                  </a:ext>
                </a:extLst>
              </p:cNvPr>
              <p:cNvSpPr txBox="1"/>
              <p:nvPr/>
            </p:nvSpPr>
            <p:spPr>
              <a:xfrm>
                <a:off x="4541943" y="3410461"/>
                <a:ext cx="2426946"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𝑑𝐻</m:t>
                      </m:r>
                      <m:r>
                        <a:rPr lang="en-US" b="0" i="1" smtClean="0">
                          <a:latin typeface="Cambria Math" panose="02040503050406030204" pitchFamily="18" charset="0"/>
                        </a:rPr>
                        <m:t>=</m:t>
                      </m:r>
                      <m:r>
                        <a:rPr lang="en-US" b="0" i="1" smtClean="0">
                          <a:latin typeface="Cambria Math" panose="02040503050406030204" pitchFamily="18" charset="0"/>
                        </a:rPr>
                        <m:t>𝑇𝑑𝑆</m:t>
                      </m:r>
                      <m:r>
                        <a:rPr lang="en-US" b="0" i="1" smtClean="0">
                          <a:latin typeface="Cambria Math" panose="02040503050406030204" pitchFamily="18" charset="0"/>
                        </a:rPr>
                        <m:t>+</m:t>
                      </m:r>
                      <m:r>
                        <a:rPr lang="en-US" b="0" i="1" smtClean="0">
                          <a:latin typeface="Cambria Math" panose="02040503050406030204" pitchFamily="18" charset="0"/>
                        </a:rPr>
                        <m:t>𝑉𝑑𝑃</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28" name="TextBox 27">
                <a:extLst>
                  <a:ext uri="{FF2B5EF4-FFF2-40B4-BE49-F238E27FC236}">
                    <a16:creationId xmlns:a16="http://schemas.microsoft.com/office/drawing/2014/main" id="{8EB55737-4F9A-726B-DC04-1F389F40B10B}"/>
                  </a:ext>
                </a:extLst>
              </p:cNvPr>
              <p:cNvSpPr txBox="1">
                <a:spLocks noRot="1" noChangeAspect="1" noMove="1" noResize="1" noEditPoints="1" noAdjustHandles="1" noChangeArrowheads="1" noChangeShapeType="1" noTextEdit="1"/>
              </p:cNvSpPr>
              <p:nvPr/>
            </p:nvSpPr>
            <p:spPr>
              <a:xfrm>
                <a:off x="4541943" y="3410461"/>
                <a:ext cx="2426946" cy="276999"/>
              </a:xfrm>
              <a:prstGeom prst="rect">
                <a:avLst/>
              </a:prstGeom>
              <a:blipFill>
                <a:blip r:embed="rId10"/>
                <a:stretch>
                  <a:fillRect l="-3015" r="-1256" b="-21739"/>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891D87B0-D1C9-8351-0A33-3BBEDB01068F}"/>
              </a:ext>
            </a:extLst>
          </p:cNvPr>
          <p:cNvSpPr txBox="1"/>
          <p:nvPr/>
        </p:nvSpPr>
        <p:spPr>
          <a:xfrm>
            <a:off x="5228429" y="2679281"/>
            <a:ext cx="1056058" cy="369332"/>
          </a:xfrm>
          <a:prstGeom prst="rect">
            <a:avLst/>
          </a:prstGeom>
          <a:noFill/>
        </p:spPr>
        <p:txBody>
          <a:bodyPr wrap="none" rtlCol="0">
            <a:spAutoFit/>
          </a:bodyPr>
          <a:lstStyle/>
          <a:p>
            <a:pPr algn="ctr"/>
            <a:r>
              <a:rPr lang="en-US" dirty="0"/>
              <a:t>Enthalpy</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DB3F971-046E-8089-2845-3214CEDE5594}"/>
                  </a:ext>
                </a:extLst>
              </p:cNvPr>
              <p:cNvSpPr txBox="1"/>
              <p:nvPr/>
            </p:nvSpPr>
            <p:spPr>
              <a:xfrm>
                <a:off x="3890269" y="5461342"/>
                <a:ext cx="3770839"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𝑇𝑆</m:t>
                      </m:r>
                      <m:r>
                        <a:rPr lang="en-US" b="0" i="1" smtClean="0">
                          <a:latin typeface="Cambria Math" panose="02040503050406030204" pitchFamily="18" charset="0"/>
                        </a:rPr>
                        <m:t>+</m:t>
                      </m:r>
                      <m:r>
                        <a:rPr lang="en-US" b="0" i="1" smtClean="0">
                          <a:latin typeface="Cambria Math" panose="02040503050406030204" pitchFamily="18" charset="0"/>
                        </a:rPr>
                        <m:t>𝑃𝑉</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𝑇𝑆</m:t>
                      </m:r>
                    </m:oMath>
                  </m:oMathPara>
                </a14:m>
                <a:endParaRPr lang="en-US" dirty="0"/>
              </a:p>
            </p:txBody>
          </p:sp>
        </mc:Choice>
        <mc:Fallback xmlns="">
          <p:sp>
            <p:nvSpPr>
              <p:cNvPr id="31" name="TextBox 30">
                <a:extLst>
                  <a:ext uri="{FF2B5EF4-FFF2-40B4-BE49-F238E27FC236}">
                    <a16:creationId xmlns:a16="http://schemas.microsoft.com/office/drawing/2014/main" id="{FDB3F971-046E-8089-2845-3214CEDE5594}"/>
                  </a:ext>
                </a:extLst>
              </p:cNvPr>
              <p:cNvSpPr txBox="1">
                <a:spLocks noRot="1" noChangeAspect="1" noMove="1" noResize="1" noEditPoints="1" noAdjustHandles="1" noChangeArrowheads="1" noChangeShapeType="1" noTextEdit="1"/>
              </p:cNvSpPr>
              <p:nvPr/>
            </p:nvSpPr>
            <p:spPr>
              <a:xfrm>
                <a:off x="3890269" y="5461342"/>
                <a:ext cx="377083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2C7DEF0-FD74-FA94-DD65-EED5277B1D97}"/>
                  </a:ext>
                </a:extLst>
              </p:cNvPr>
              <p:cNvSpPr txBox="1"/>
              <p:nvPr/>
            </p:nvSpPr>
            <p:spPr>
              <a:xfrm>
                <a:off x="4484890" y="5838956"/>
                <a:ext cx="2581604"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𝑑𝐺</m:t>
                      </m:r>
                      <m:r>
                        <a:rPr lang="en-US" b="0" i="1" smtClean="0">
                          <a:latin typeface="Cambria Math" panose="02040503050406030204" pitchFamily="18" charset="0"/>
                        </a:rPr>
                        <m:t>=−</m:t>
                      </m:r>
                      <m:r>
                        <a:rPr lang="en-US" b="0" i="1" smtClean="0">
                          <a:latin typeface="Cambria Math" panose="02040503050406030204" pitchFamily="18" charset="0"/>
                        </a:rPr>
                        <m:t>𝑆𝑑𝑇</m:t>
                      </m:r>
                      <m:r>
                        <a:rPr lang="en-US" b="0" i="1" smtClean="0">
                          <a:latin typeface="Cambria Math" panose="02040503050406030204" pitchFamily="18" charset="0"/>
                        </a:rPr>
                        <m:t>+</m:t>
                      </m:r>
                      <m:r>
                        <a:rPr lang="en-US" b="0" i="1" smtClean="0">
                          <a:latin typeface="Cambria Math" panose="02040503050406030204" pitchFamily="18" charset="0"/>
                        </a:rPr>
                        <m:t>𝑉𝑑𝑃</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33" name="TextBox 32">
                <a:extLst>
                  <a:ext uri="{FF2B5EF4-FFF2-40B4-BE49-F238E27FC236}">
                    <a16:creationId xmlns:a16="http://schemas.microsoft.com/office/drawing/2014/main" id="{62C7DEF0-FD74-FA94-DD65-EED5277B1D97}"/>
                  </a:ext>
                </a:extLst>
              </p:cNvPr>
              <p:cNvSpPr txBox="1">
                <a:spLocks noRot="1" noChangeAspect="1" noMove="1" noResize="1" noEditPoints="1" noAdjustHandles="1" noChangeArrowheads="1" noChangeShapeType="1" noTextEdit="1"/>
              </p:cNvSpPr>
              <p:nvPr/>
            </p:nvSpPr>
            <p:spPr>
              <a:xfrm>
                <a:off x="4484890" y="5838956"/>
                <a:ext cx="2581604" cy="276999"/>
              </a:xfrm>
              <a:prstGeom prst="rect">
                <a:avLst/>
              </a:prstGeom>
              <a:blipFill>
                <a:blip r:embed="rId12"/>
                <a:stretch>
                  <a:fillRect l="-2837" r="-1182" b="-22222"/>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A0235665-8E96-C03F-3F8B-985B745DDDD9}"/>
              </a:ext>
            </a:extLst>
          </p:cNvPr>
          <p:cNvSpPr txBox="1"/>
          <p:nvPr/>
        </p:nvSpPr>
        <p:spPr>
          <a:xfrm>
            <a:off x="4790215" y="5155074"/>
            <a:ext cx="1973041" cy="369332"/>
          </a:xfrm>
          <a:prstGeom prst="rect">
            <a:avLst/>
          </a:prstGeom>
          <a:noFill/>
        </p:spPr>
        <p:txBody>
          <a:bodyPr wrap="none" rtlCol="0">
            <a:spAutoFit/>
          </a:bodyPr>
          <a:lstStyle/>
          <a:p>
            <a:pPr algn="ctr"/>
            <a:r>
              <a:rPr lang="en-US" dirty="0"/>
              <a:t>Gibbs Free Energy</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B8FB819-6C27-1802-485C-61C0107533CA}"/>
                  </a:ext>
                </a:extLst>
              </p:cNvPr>
              <p:cNvSpPr txBox="1"/>
              <p:nvPr/>
            </p:nvSpPr>
            <p:spPr>
              <a:xfrm>
                <a:off x="3678274" y="4146352"/>
                <a:ext cx="9900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m:oMathPara>
                </a14:m>
                <a:endParaRPr lang="en-US" dirty="0"/>
              </a:p>
            </p:txBody>
          </p:sp>
        </mc:Choice>
        <mc:Fallback xmlns="">
          <p:sp>
            <p:nvSpPr>
              <p:cNvPr id="36" name="TextBox 35">
                <a:extLst>
                  <a:ext uri="{FF2B5EF4-FFF2-40B4-BE49-F238E27FC236}">
                    <a16:creationId xmlns:a16="http://schemas.microsoft.com/office/drawing/2014/main" id="{8B8FB819-6C27-1802-485C-61C0107533CA}"/>
                  </a:ext>
                </a:extLst>
              </p:cNvPr>
              <p:cNvSpPr txBox="1">
                <a:spLocks noRot="1" noChangeAspect="1" noMove="1" noResize="1" noEditPoints="1" noAdjustHandles="1" noChangeArrowheads="1" noChangeShapeType="1" noTextEdit="1"/>
              </p:cNvSpPr>
              <p:nvPr/>
            </p:nvSpPr>
            <p:spPr>
              <a:xfrm>
                <a:off x="3678274" y="4146352"/>
                <a:ext cx="990079" cy="276999"/>
              </a:xfrm>
              <a:prstGeom prst="rect">
                <a:avLst/>
              </a:prstGeom>
              <a:blipFill>
                <a:blip r:embed="rId13"/>
                <a:stretch>
                  <a:fillRect l="-5521" t="-2174" r="-7975" b="-32609"/>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2515B56B-336C-EF7C-42DA-E04E2D25F33A}"/>
              </a:ext>
            </a:extLst>
          </p:cNvPr>
          <p:cNvSpPr txBox="1"/>
          <p:nvPr/>
        </p:nvSpPr>
        <p:spPr>
          <a:xfrm>
            <a:off x="3699753" y="3862091"/>
            <a:ext cx="947119" cy="369332"/>
          </a:xfrm>
          <a:prstGeom prst="rect">
            <a:avLst/>
          </a:prstGeom>
          <a:noFill/>
        </p:spPr>
        <p:txBody>
          <a:bodyPr wrap="none" rtlCol="0">
            <a:spAutoFit/>
          </a:bodyPr>
          <a:lstStyle/>
          <a:p>
            <a:pPr algn="ctr"/>
            <a:r>
              <a:rPr lang="en-US" dirty="0"/>
              <a:t>Entropy</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1751D99-9637-9835-77E9-A99E6C11C0CD}"/>
                  </a:ext>
                </a:extLst>
              </p:cNvPr>
              <p:cNvSpPr txBox="1"/>
              <p:nvPr/>
            </p:nvSpPr>
            <p:spPr>
              <a:xfrm>
                <a:off x="2084546" y="2985549"/>
                <a:ext cx="1173976"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𝑛</m:t>
                          </m:r>
                        </m:e>
                      </m:d>
                    </m:oMath>
                  </m:oMathPara>
                </a14:m>
                <a:endParaRPr lang="en-US" dirty="0"/>
              </a:p>
            </p:txBody>
          </p:sp>
        </mc:Choice>
        <mc:Fallback xmlns="">
          <p:sp>
            <p:nvSpPr>
              <p:cNvPr id="39" name="TextBox 38">
                <a:extLst>
                  <a:ext uri="{FF2B5EF4-FFF2-40B4-BE49-F238E27FC236}">
                    <a16:creationId xmlns:a16="http://schemas.microsoft.com/office/drawing/2014/main" id="{01751D99-9637-9835-77E9-A99E6C11C0CD}"/>
                  </a:ext>
                </a:extLst>
              </p:cNvPr>
              <p:cNvSpPr txBox="1">
                <a:spLocks noRot="1" noChangeAspect="1" noMove="1" noResize="1" noEditPoints="1" noAdjustHandles="1" noChangeArrowheads="1" noChangeShapeType="1" noTextEdit="1"/>
              </p:cNvSpPr>
              <p:nvPr/>
            </p:nvSpPr>
            <p:spPr>
              <a:xfrm>
                <a:off x="2084546" y="2985549"/>
                <a:ext cx="1173976"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685744B-8831-8CBB-69A1-10DBA25AA4D7}"/>
                  </a:ext>
                </a:extLst>
              </p:cNvPr>
              <p:cNvSpPr txBox="1"/>
              <p:nvPr/>
            </p:nvSpPr>
            <p:spPr>
              <a:xfrm>
                <a:off x="1463162" y="3410461"/>
                <a:ext cx="2416752"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𝑑𝑈</m:t>
                      </m:r>
                      <m:r>
                        <a:rPr lang="en-US" b="0" i="1" smtClean="0">
                          <a:latin typeface="Cambria Math" panose="02040503050406030204" pitchFamily="18" charset="0"/>
                        </a:rPr>
                        <m:t>=</m:t>
                      </m:r>
                      <m:r>
                        <a:rPr lang="en-US" b="0" i="1" smtClean="0">
                          <a:latin typeface="Cambria Math" panose="02040503050406030204" pitchFamily="18" charset="0"/>
                        </a:rPr>
                        <m:t>𝑇𝑑𝑆</m:t>
                      </m:r>
                      <m:r>
                        <a:rPr lang="en-US" b="0" i="1" smtClean="0">
                          <a:latin typeface="Cambria Math" panose="02040503050406030204" pitchFamily="18" charset="0"/>
                        </a:rPr>
                        <m:t>−</m:t>
                      </m:r>
                      <m:r>
                        <a:rPr lang="en-US" b="0" i="1" smtClean="0">
                          <a:latin typeface="Cambria Math" panose="02040503050406030204" pitchFamily="18" charset="0"/>
                        </a:rPr>
                        <m:t>𝑃𝑑𝑉</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40" name="TextBox 39">
                <a:extLst>
                  <a:ext uri="{FF2B5EF4-FFF2-40B4-BE49-F238E27FC236}">
                    <a16:creationId xmlns:a16="http://schemas.microsoft.com/office/drawing/2014/main" id="{8685744B-8831-8CBB-69A1-10DBA25AA4D7}"/>
                  </a:ext>
                </a:extLst>
              </p:cNvPr>
              <p:cNvSpPr txBox="1">
                <a:spLocks noRot="1" noChangeAspect="1" noMove="1" noResize="1" noEditPoints="1" noAdjustHandles="1" noChangeArrowheads="1" noChangeShapeType="1" noTextEdit="1"/>
              </p:cNvSpPr>
              <p:nvPr/>
            </p:nvSpPr>
            <p:spPr>
              <a:xfrm>
                <a:off x="1463162" y="3410461"/>
                <a:ext cx="2416752" cy="276999"/>
              </a:xfrm>
              <a:prstGeom prst="rect">
                <a:avLst/>
              </a:prstGeom>
              <a:blipFill>
                <a:blip r:embed="rId15"/>
                <a:stretch>
                  <a:fillRect l="-3030" r="-1263" b="-21739"/>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E2FEC89B-19C8-AAA9-6677-51ACC0779517}"/>
              </a:ext>
            </a:extLst>
          </p:cNvPr>
          <p:cNvSpPr txBox="1"/>
          <p:nvPr/>
        </p:nvSpPr>
        <p:spPr>
          <a:xfrm>
            <a:off x="1838733" y="2679281"/>
            <a:ext cx="1667701" cy="369332"/>
          </a:xfrm>
          <a:prstGeom prst="rect">
            <a:avLst/>
          </a:prstGeom>
          <a:noFill/>
        </p:spPr>
        <p:txBody>
          <a:bodyPr wrap="none" rtlCol="0">
            <a:spAutoFit/>
          </a:bodyPr>
          <a:lstStyle/>
          <a:p>
            <a:pPr algn="ctr"/>
            <a:r>
              <a:rPr lang="en-US" dirty="0"/>
              <a:t>Internal Energy</a:t>
            </a:r>
          </a:p>
        </p:txBody>
      </p:sp>
      <p:sp>
        <p:nvSpPr>
          <p:cNvPr id="42" name="TextBox 41">
            <a:extLst>
              <a:ext uri="{FF2B5EF4-FFF2-40B4-BE49-F238E27FC236}">
                <a16:creationId xmlns:a16="http://schemas.microsoft.com/office/drawing/2014/main" id="{6738449C-04FB-54C4-794F-7757462B9E7A}"/>
              </a:ext>
            </a:extLst>
          </p:cNvPr>
          <p:cNvSpPr txBox="1"/>
          <p:nvPr/>
        </p:nvSpPr>
        <p:spPr>
          <a:xfrm>
            <a:off x="1" y="6315596"/>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Helmholtz and Gibbs are the most useful, because they are expressed in easily found values</a:t>
            </a:r>
          </a:p>
          <a:p>
            <a:pPr marL="285750" indent="-285750">
              <a:buFont typeface="Arial" panose="020B0604020202020204" pitchFamily="34" charset="0"/>
              <a:buChar char="•"/>
            </a:pPr>
            <a:r>
              <a:rPr lang="en-US" dirty="0"/>
              <a:t>All the energies are at a minimum at equilibrium, and entropy is at a maximum</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5B9E9E-C296-8630-23BB-C2DAE68F58E4}"/>
                  </a:ext>
                </a:extLst>
              </p:cNvPr>
              <p:cNvSpPr txBox="1"/>
              <p:nvPr/>
            </p:nvSpPr>
            <p:spPr>
              <a:xfrm>
                <a:off x="-29216" y="8247787"/>
                <a:ext cx="8716015" cy="646652"/>
              </a:xfrm>
              <a:prstGeom prst="rect">
                <a:avLst/>
              </a:prstGeom>
              <a:noFill/>
            </p:spPr>
            <p:txBody>
              <a:bodyPr wrap="square" rtlCol="0">
                <a:spAutoFit/>
              </a:bodyPr>
              <a:lstStyle/>
              <a:p>
                <a:r>
                  <a:rPr lang="en-US" dirty="0"/>
                  <a:t>Why didn’t we need the chemical equilibrium term before now?</a:t>
                </a:r>
              </a:p>
              <a:p>
                <a:pPr marL="285750" indent="-285750">
                  <a:buFont typeface="Arial" panose="020B0604020202020204" pitchFamily="34" charset="0"/>
                  <a:buChar char="•"/>
                </a:pPr>
                <a:r>
                  <a:rPr lang="en-US" dirty="0"/>
                  <a:t>Before this we were dealing with single phase closed PVT systems, so </a:t>
                </a:r>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nary>
                    <m:r>
                      <a:rPr lang="en-US" b="0" i="1" smtClean="0">
                        <a:latin typeface="Cambria Math" panose="02040503050406030204" pitchFamily="18" charset="0"/>
                      </a:rPr>
                      <m:t>=0</m:t>
                    </m:r>
                  </m:oMath>
                </a14:m>
                <a:endParaRPr lang="en-US" dirty="0"/>
              </a:p>
            </p:txBody>
          </p:sp>
        </mc:Choice>
        <mc:Fallback xmlns="">
          <p:sp>
            <p:nvSpPr>
              <p:cNvPr id="2" name="TextBox 1">
                <a:extLst>
                  <a:ext uri="{FF2B5EF4-FFF2-40B4-BE49-F238E27FC236}">
                    <a16:creationId xmlns:a16="http://schemas.microsoft.com/office/drawing/2014/main" id="{5B5B9E9E-C296-8630-23BB-C2DAE68F58E4}"/>
                  </a:ext>
                </a:extLst>
              </p:cNvPr>
              <p:cNvSpPr txBox="1">
                <a:spLocks noRot="1" noChangeAspect="1" noMove="1" noResize="1" noEditPoints="1" noAdjustHandles="1" noChangeArrowheads="1" noChangeShapeType="1" noTextEdit="1"/>
              </p:cNvSpPr>
              <p:nvPr/>
            </p:nvSpPr>
            <p:spPr>
              <a:xfrm>
                <a:off x="-29216" y="8247787"/>
                <a:ext cx="8716015" cy="646652"/>
              </a:xfrm>
              <a:prstGeom prst="rect">
                <a:avLst/>
              </a:prstGeom>
              <a:blipFill>
                <a:blip r:embed="rId16"/>
                <a:stretch>
                  <a:fillRect l="-559" t="-26415" b="-105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2411EDA-4D0A-F61F-0542-891B9B1411E9}"/>
                  </a:ext>
                </a:extLst>
              </p:cNvPr>
              <p:cNvSpPr txBox="1"/>
              <p:nvPr/>
            </p:nvSpPr>
            <p:spPr>
              <a:xfrm>
                <a:off x="1632147" y="7354517"/>
                <a:ext cx="5422510" cy="89620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m:t>
                      </m:r>
                      <m:r>
                        <a:rPr lang="en-US" sz="2400" b="0" i="1" smtClean="0">
                          <a:latin typeface="Cambria Math" panose="02040503050406030204" pitchFamily="18" charset="0"/>
                        </a:rPr>
                        <m:t>(</m:t>
                      </m:r>
                      <m:r>
                        <a:rPr lang="en-US" sz="2400" b="0" i="1" smtClean="0">
                          <a:latin typeface="Cambria Math" panose="02040503050406030204" pitchFamily="18" charset="0"/>
                        </a:rPr>
                        <m:t>𝑛𝐺</m:t>
                      </m:r>
                      <m:r>
                        <a:rPr lang="en-US" sz="2400" b="0" i="1" smtClean="0">
                          <a:latin typeface="Cambria Math" panose="02040503050406030204" pitchFamily="18" charset="0"/>
                        </a:rPr>
                        <m:t>)=−(</m:t>
                      </m:r>
                      <m:r>
                        <a:rPr lang="en-US" sz="2400" b="0" i="1" smtClean="0">
                          <a:latin typeface="Cambria Math" panose="02040503050406030204" pitchFamily="18" charset="0"/>
                        </a:rPr>
                        <m:t>𝑛𝑆</m:t>
                      </m:r>
                      <m:r>
                        <a:rPr lang="en-US" sz="2400" b="0" i="1" smtClean="0">
                          <a:latin typeface="Cambria Math" panose="02040503050406030204" pitchFamily="18" charset="0"/>
                        </a:rPr>
                        <m:t>)</m:t>
                      </m:r>
                      <m:r>
                        <a:rPr lang="en-US" sz="2400" b="0" i="1" smtClean="0">
                          <a:latin typeface="Cambria Math" panose="02040503050406030204" pitchFamily="18" charset="0"/>
                        </a:rPr>
                        <m:t>𝑑𝑇</m:t>
                      </m:r>
                      <m:r>
                        <a:rPr lang="en-US" sz="2400" b="0" i="1" smtClean="0">
                          <a:latin typeface="Cambria Math" panose="02040503050406030204" pitchFamily="18" charset="0"/>
                        </a:rPr>
                        <m:t>+(</m:t>
                      </m:r>
                      <m:r>
                        <a:rPr lang="en-US" sz="2400" b="0" i="1" smtClean="0">
                          <a:latin typeface="Cambria Math" panose="02040503050406030204" pitchFamily="18" charset="0"/>
                        </a:rPr>
                        <m:t>𝑛𝑉</m:t>
                      </m:r>
                      <m:r>
                        <a:rPr lang="en-US" sz="2400" b="0" i="1" smtClean="0">
                          <a:latin typeface="Cambria Math" panose="02040503050406030204" pitchFamily="18" charset="0"/>
                        </a:rPr>
                        <m:t>)</m:t>
                      </m:r>
                      <m:r>
                        <a:rPr lang="en-US" sz="2400" b="0" i="1" smtClean="0">
                          <a:latin typeface="Cambria Math" panose="02040503050406030204" pitchFamily="18" charset="0"/>
                        </a:rPr>
                        <m:t>𝑑𝑃</m:t>
                      </m:r>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𝑖</m:t>
                          </m: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𝑖</m:t>
                              </m:r>
                            </m:sub>
                          </m:sSub>
                        </m:e>
                      </m:nary>
                    </m:oMath>
                  </m:oMathPara>
                </a14:m>
                <a:endParaRPr lang="en-US" sz="2400" dirty="0"/>
              </a:p>
            </p:txBody>
          </p:sp>
        </mc:Choice>
        <mc:Fallback xmlns="">
          <p:sp>
            <p:nvSpPr>
              <p:cNvPr id="7" name="TextBox 6">
                <a:extLst>
                  <a:ext uri="{FF2B5EF4-FFF2-40B4-BE49-F238E27FC236}">
                    <a16:creationId xmlns:a16="http://schemas.microsoft.com/office/drawing/2014/main" id="{52411EDA-4D0A-F61F-0542-891B9B1411E9}"/>
                  </a:ext>
                </a:extLst>
              </p:cNvPr>
              <p:cNvSpPr txBox="1">
                <a:spLocks noRot="1" noChangeAspect="1" noMove="1" noResize="1" noEditPoints="1" noAdjustHandles="1" noChangeArrowheads="1" noChangeShapeType="1" noTextEdit="1"/>
              </p:cNvSpPr>
              <p:nvPr/>
            </p:nvSpPr>
            <p:spPr>
              <a:xfrm>
                <a:off x="1632147" y="7354517"/>
                <a:ext cx="5422510" cy="896207"/>
              </a:xfrm>
              <a:prstGeom prst="rect">
                <a:avLst/>
              </a:prstGeom>
              <a:blipFill>
                <a:blip r:embed="rId17"/>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24BEC77-3A0A-3354-B8C5-FFA4CBB01C91}"/>
              </a:ext>
            </a:extLst>
          </p:cNvPr>
          <p:cNvPicPr>
            <a:picLocks noChangeAspect="1"/>
          </p:cNvPicPr>
          <p:nvPr/>
        </p:nvPicPr>
        <p:blipFill>
          <a:blip r:embed="rId18"/>
          <a:stretch>
            <a:fillRect/>
          </a:stretch>
        </p:blipFill>
        <p:spPr>
          <a:xfrm>
            <a:off x="1700568" y="9583479"/>
            <a:ext cx="4945487" cy="1305831"/>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D89AB5B-1862-B5A3-B1E3-7778EFA9C318}"/>
                  </a:ext>
                </a:extLst>
              </p:cNvPr>
              <p:cNvSpPr txBox="1"/>
              <p:nvPr/>
            </p:nvSpPr>
            <p:spPr>
              <a:xfrm>
                <a:off x="0" y="8922329"/>
                <a:ext cx="8686799" cy="646331"/>
              </a:xfrm>
              <a:prstGeom prst="rect">
                <a:avLst/>
              </a:prstGeom>
              <a:noFill/>
            </p:spPr>
            <p:txBody>
              <a:bodyPr wrap="square" rtlCol="0">
                <a:spAutoFit/>
              </a:bodyPr>
              <a:lstStyle/>
              <a:p>
                <a:r>
                  <a:rPr lang="en-US" dirty="0"/>
                  <a:t>For a system in which there are two phases and N number of species, </a:t>
                </a:r>
                <a14:m>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nary>
                    <m:r>
                      <a:rPr lang="en-US" b="0" i="1" smtClean="0">
                        <a:latin typeface="Cambria Math" panose="02040503050406030204" pitchFamily="18" charset="0"/>
                      </a:rPr>
                      <m:t>=0</m:t>
                    </m:r>
                  </m:oMath>
                </a14:m>
                <a:r>
                  <a:rPr lang="en-US" dirty="0"/>
                  <a:t> can be applied separately to each phase</a:t>
                </a:r>
              </a:p>
            </p:txBody>
          </p:sp>
        </mc:Choice>
        <mc:Fallback xmlns="">
          <p:sp>
            <p:nvSpPr>
              <p:cNvPr id="10" name="TextBox 9">
                <a:extLst>
                  <a:ext uri="{FF2B5EF4-FFF2-40B4-BE49-F238E27FC236}">
                    <a16:creationId xmlns:a16="http://schemas.microsoft.com/office/drawing/2014/main" id="{8D89AB5B-1862-B5A3-B1E3-7778EFA9C318}"/>
                  </a:ext>
                </a:extLst>
              </p:cNvPr>
              <p:cNvSpPr txBox="1">
                <a:spLocks noRot="1" noChangeAspect="1" noMove="1" noResize="1" noEditPoints="1" noAdjustHandles="1" noChangeArrowheads="1" noChangeShapeType="1" noTextEdit="1"/>
              </p:cNvSpPr>
              <p:nvPr/>
            </p:nvSpPr>
            <p:spPr>
              <a:xfrm>
                <a:off x="0" y="8922329"/>
                <a:ext cx="8686799" cy="646331"/>
              </a:xfrm>
              <a:prstGeom prst="rect">
                <a:avLst/>
              </a:prstGeom>
              <a:blipFill>
                <a:blip r:embed="rId19"/>
                <a:stretch>
                  <a:fillRect l="-561" t="-68868" r="-561" b="-6320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AD3F487-6796-9291-AF56-27DF3AD6727C}"/>
              </a:ext>
            </a:extLst>
          </p:cNvPr>
          <p:cNvSpPr txBox="1"/>
          <p:nvPr/>
        </p:nvSpPr>
        <p:spPr>
          <a:xfrm>
            <a:off x="-5387" y="10755203"/>
            <a:ext cx="1906291" cy="369332"/>
          </a:xfrm>
          <a:prstGeom prst="rect">
            <a:avLst/>
          </a:prstGeom>
          <a:noFill/>
        </p:spPr>
        <p:txBody>
          <a:bodyPr wrap="none" rtlCol="0">
            <a:spAutoFit/>
          </a:bodyPr>
          <a:lstStyle/>
          <a:p>
            <a:r>
              <a:rPr lang="en-US" dirty="0"/>
              <a:t>Combining them,</a:t>
            </a:r>
          </a:p>
        </p:txBody>
      </p:sp>
      <p:pic>
        <p:nvPicPr>
          <p:cNvPr id="17" name="Picture 16">
            <a:extLst>
              <a:ext uri="{FF2B5EF4-FFF2-40B4-BE49-F238E27FC236}">
                <a16:creationId xmlns:a16="http://schemas.microsoft.com/office/drawing/2014/main" id="{2BA86170-53E4-C0C0-160A-CEF1FB2E4FB3}"/>
              </a:ext>
            </a:extLst>
          </p:cNvPr>
          <p:cNvPicPr>
            <a:picLocks noChangeAspect="1"/>
          </p:cNvPicPr>
          <p:nvPr/>
        </p:nvPicPr>
        <p:blipFill>
          <a:blip r:embed="rId20"/>
          <a:stretch>
            <a:fillRect/>
          </a:stretch>
        </p:blipFill>
        <p:spPr>
          <a:xfrm>
            <a:off x="1534129" y="11187007"/>
            <a:ext cx="5267774" cy="502954"/>
          </a:xfrm>
          <a:prstGeom prst="rect">
            <a:avLst/>
          </a:prstGeom>
        </p:spPr>
      </p:pic>
    </p:spTree>
    <p:extLst>
      <p:ext uri="{BB962C8B-B14F-4D97-AF65-F5344CB8AC3E}">
        <p14:creationId xmlns:p14="http://schemas.microsoft.com/office/powerpoint/2010/main" val="2777916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C4DA82-5932-5188-5E3E-C84DDCE8FDC0}"/>
              </a:ext>
            </a:extLst>
          </p:cNvPr>
          <p:cNvSpPr txBox="1"/>
          <p:nvPr/>
        </p:nvSpPr>
        <p:spPr>
          <a:xfrm>
            <a:off x="0" y="189263"/>
            <a:ext cx="1761572" cy="369332"/>
          </a:xfrm>
          <a:prstGeom prst="rect">
            <a:avLst/>
          </a:prstGeom>
          <a:noFill/>
        </p:spPr>
        <p:txBody>
          <a:bodyPr wrap="none" rtlCol="0">
            <a:spAutoFit/>
          </a:bodyPr>
          <a:lstStyle/>
          <a:p>
            <a:r>
              <a:rPr lang="en-US" dirty="0"/>
              <a:t>This means that</a:t>
            </a:r>
          </a:p>
        </p:txBody>
      </p:sp>
      <p:pic>
        <p:nvPicPr>
          <p:cNvPr id="4" name="Picture 3">
            <a:extLst>
              <a:ext uri="{FF2B5EF4-FFF2-40B4-BE49-F238E27FC236}">
                <a16:creationId xmlns:a16="http://schemas.microsoft.com/office/drawing/2014/main" id="{ECF251C9-0594-6DD5-100D-6D74D56F2C92}"/>
              </a:ext>
            </a:extLst>
          </p:cNvPr>
          <p:cNvPicPr>
            <a:picLocks noChangeAspect="1"/>
          </p:cNvPicPr>
          <p:nvPr/>
        </p:nvPicPr>
        <p:blipFill>
          <a:blip r:embed="rId2"/>
          <a:stretch>
            <a:fillRect/>
          </a:stretch>
        </p:blipFill>
        <p:spPr>
          <a:xfrm>
            <a:off x="148022" y="558595"/>
            <a:ext cx="2960832" cy="849868"/>
          </a:xfrm>
          <a:prstGeom prst="rect">
            <a:avLst/>
          </a:prstGeom>
        </p:spPr>
      </p:pic>
      <p:sp>
        <p:nvSpPr>
          <p:cNvPr id="5" name="TextBox 4">
            <a:extLst>
              <a:ext uri="{FF2B5EF4-FFF2-40B4-BE49-F238E27FC236}">
                <a16:creationId xmlns:a16="http://schemas.microsoft.com/office/drawing/2014/main" id="{B37696CD-8F8E-1450-0567-4F47D316A5A6}"/>
              </a:ext>
            </a:extLst>
          </p:cNvPr>
          <p:cNvSpPr txBox="1"/>
          <p:nvPr/>
        </p:nvSpPr>
        <p:spPr>
          <a:xfrm>
            <a:off x="4131734" y="0"/>
            <a:ext cx="4013200" cy="646331"/>
          </a:xfrm>
          <a:prstGeom prst="rect">
            <a:avLst/>
          </a:prstGeom>
          <a:noFill/>
        </p:spPr>
        <p:txBody>
          <a:bodyPr wrap="square" rtlCol="0">
            <a:spAutoFit/>
          </a:bodyPr>
          <a:lstStyle/>
          <a:p>
            <a:r>
              <a:rPr lang="en-US" dirty="0"/>
              <a:t>Since the changes in one phase are equal but opposite to the other phase</a:t>
            </a:r>
          </a:p>
        </p:txBody>
      </p:sp>
      <p:pic>
        <p:nvPicPr>
          <p:cNvPr id="7" name="Picture 6">
            <a:extLst>
              <a:ext uri="{FF2B5EF4-FFF2-40B4-BE49-F238E27FC236}">
                <a16:creationId xmlns:a16="http://schemas.microsoft.com/office/drawing/2014/main" id="{DF20EC7F-A2EE-5842-5664-59A9F0BCB3AE}"/>
              </a:ext>
            </a:extLst>
          </p:cNvPr>
          <p:cNvPicPr>
            <a:picLocks noChangeAspect="1"/>
          </p:cNvPicPr>
          <p:nvPr/>
        </p:nvPicPr>
        <p:blipFill>
          <a:blip r:embed="rId3"/>
          <a:stretch>
            <a:fillRect/>
          </a:stretch>
        </p:blipFill>
        <p:spPr>
          <a:xfrm>
            <a:off x="3539067" y="646331"/>
            <a:ext cx="5147733" cy="762132"/>
          </a:xfrm>
          <a:prstGeom prst="rect">
            <a:avLst/>
          </a:prstGeom>
        </p:spPr>
      </p:pic>
      <p:sp>
        <p:nvSpPr>
          <p:cNvPr id="8" name="TextBox 7">
            <a:extLst>
              <a:ext uri="{FF2B5EF4-FFF2-40B4-BE49-F238E27FC236}">
                <a16:creationId xmlns:a16="http://schemas.microsoft.com/office/drawing/2014/main" id="{07C36A8A-4C81-E5BC-9792-C7D679D5A524}"/>
              </a:ext>
            </a:extLst>
          </p:cNvPr>
          <p:cNvSpPr txBox="1"/>
          <p:nvPr/>
        </p:nvSpPr>
        <p:spPr>
          <a:xfrm>
            <a:off x="1" y="1593129"/>
            <a:ext cx="8686800" cy="646331"/>
          </a:xfrm>
          <a:prstGeom prst="rect">
            <a:avLst/>
          </a:prstGeom>
          <a:noFill/>
        </p:spPr>
        <p:txBody>
          <a:bodyPr wrap="square" rtlCol="0">
            <a:spAutoFit/>
          </a:bodyPr>
          <a:lstStyle/>
          <a:p>
            <a:r>
              <a:rPr lang="en-US" dirty="0"/>
              <a:t>The differentials are independent and arbitrary, so the only way this equation is satisfied is if:</a:t>
            </a:r>
          </a:p>
        </p:txBody>
      </p:sp>
      <p:cxnSp>
        <p:nvCxnSpPr>
          <p:cNvPr id="10" name="Straight Arrow Connector 9">
            <a:extLst>
              <a:ext uri="{FF2B5EF4-FFF2-40B4-BE49-F238E27FC236}">
                <a16:creationId xmlns:a16="http://schemas.microsoft.com/office/drawing/2014/main" id="{49BE8EFA-D881-FF2D-FA9A-3D95A17BC36F}"/>
              </a:ext>
            </a:extLst>
          </p:cNvPr>
          <p:cNvCxnSpPr/>
          <p:nvPr/>
        </p:nvCxnSpPr>
        <p:spPr>
          <a:xfrm flipV="1">
            <a:off x="6519333" y="1219200"/>
            <a:ext cx="643467" cy="3739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88AE6676-7B98-CCB7-2EE8-2D9099745042}"/>
              </a:ext>
            </a:extLst>
          </p:cNvPr>
          <p:cNvPicPr>
            <a:picLocks noChangeAspect="1"/>
          </p:cNvPicPr>
          <p:nvPr/>
        </p:nvPicPr>
        <p:blipFill>
          <a:blip r:embed="rId4"/>
          <a:stretch>
            <a:fillRect/>
          </a:stretch>
        </p:blipFill>
        <p:spPr>
          <a:xfrm>
            <a:off x="1628438" y="1916294"/>
            <a:ext cx="1463727" cy="825691"/>
          </a:xfrm>
          <a:prstGeom prst="rect">
            <a:avLst/>
          </a:prstGeom>
        </p:spPr>
      </p:pic>
      <p:sp>
        <p:nvSpPr>
          <p:cNvPr id="13" name="TextBox 12">
            <a:extLst>
              <a:ext uri="{FF2B5EF4-FFF2-40B4-BE49-F238E27FC236}">
                <a16:creationId xmlns:a16="http://schemas.microsoft.com/office/drawing/2014/main" id="{0B0895C1-DDE4-507D-5AE7-89938E7C4E12}"/>
              </a:ext>
            </a:extLst>
          </p:cNvPr>
          <p:cNvSpPr txBox="1"/>
          <p:nvPr/>
        </p:nvSpPr>
        <p:spPr>
          <a:xfrm>
            <a:off x="2961665" y="2212164"/>
            <a:ext cx="577402" cy="461665"/>
          </a:xfrm>
          <a:prstGeom prst="rect">
            <a:avLst/>
          </a:prstGeom>
          <a:noFill/>
        </p:spPr>
        <p:txBody>
          <a:bodyPr wrap="none" rtlCol="0">
            <a:spAutoFit/>
          </a:bodyPr>
          <a:lstStyle/>
          <a:p>
            <a:r>
              <a:rPr lang="en-US" sz="2400" dirty="0"/>
              <a:t>= 0</a:t>
            </a:r>
          </a:p>
        </p:txBody>
      </p:sp>
      <p:sp>
        <p:nvSpPr>
          <p:cNvPr id="14" name="TextBox 13">
            <a:extLst>
              <a:ext uri="{FF2B5EF4-FFF2-40B4-BE49-F238E27FC236}">
                <a16:creationId xmlns:a16="http://schemas.microsoft.com/office/drawing/2014/main" id="{6572A25F-280E-BDE3-C70D-566224258DD6}"/>
              </a:ext>
            </a:extLst>
          </p:cNvPr>
          <p:cNvSpPr txBox="1"/>
          <p:nvPr/>
        </p:nvSpPr>
        <p:spPr>
          <a:xfrm>
            <a:off x="0" y="2858495"/>
            <a:ext cx="8686800" cy="369332"/>
          </a:xfrm>
          <a:prstGeom prst="rect">
            <a:avLst/>
          </a:prstGeom>
          <a:noFill/>
        </p:spPr>
        <p:txBody>
          <a:bodyPr wrap="square" rtlCol="0">
            <a:spAutoFit/>
          </a:bodyPr>
          <a:lstStyle/>
          <a:p>
            <a:r>
              <a:rPr lang="en-US" dirty="0"/>
              <a:t>So, at equilibrium, the chemical potential for each phase of a species is equal</a:t>
            </a:r>
          </a:p>
        </p:txBody>
      </p:sp>
      <p:sp>
        <p:nvSpPr>
          <p:cNvPr id="3" name="TextBox 2">
            <a:extLst>
              <a:ext uri="{FF2B5EF4-FFF2-40B4-BE49-F238E27FC236}">
                <a16:creationId xmlns:a16="http://schemas.microsoft.com/office/drawing/2014/main" id="{18808DE2-0F68-A384-F869-8475708AF9D6}"/>
              </a:ext>
            </a:extLst>
          </p:cNvPr>
          <p:cNvSpPr txBox="1"/>
          <p:nvPr/>
        </p:nvSpPr>
        <p:spPr>
          <a:xfrm>
            <a:off x="0" y="3437467"/>
            <a:ext cx="8862811" cy="461665"/>
          </a:xfrm>
          <a:prstGeom prst="rect">
            <a:avLst/>
          </a:prstGeom>
          <a:noFill/>
        </p:spPr>
        <p:txBody>
          <a:bodyPr wrap="none" rtlCol="0">
            <a:spAutoFit/>
          </a:bodyPr>
          <a:lstStyle/>
          <a:p>
            <a:r>
              <a:rPr lang="en-US" sz="2400" dirty="0"/>
              <a:t>Flow chart when selecting how to find Thermodynamic properties </a:t>
            </a:r>
          </a:p>
        </p:txBody>
      </p:sp>
      <p:cxnSp>
        <p:nvCxnSpPr>
          <p:cNvPr id="21" name="Straight Arrow Connector 20">
            <a:extLst>
              <a:ext uri="{FF2B5EF4-FFF2-40B4-BE49-F238E27FC236}">
                <a16:creationId xmlns:a16="http://schemas.microsoft.com/office/drawing/2014/main" id="{F56AFBBE-9591-5BBF-8C15-0C3434644F7A}"/>
              </a:ext>
            </a:extLst>
          </p:cNvPr>
          <p:cNvCxnSpPr>
            <a:cxnSpLocks/>
          </p:cNvCxnSpPr>
          <p:nvPr/>
        </p:nvCxnSpPr>
        <p:spPr>
          <a:xfrm>
            <a:off x="541866" y="4429923"/>
            <a:ext cx="0" cy="2106344"/>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3BBC89BF-9371-57F1-09AF-5A10B74BC712}"/>
              </a:ext>
            </a:extLst>
          </p:cNvPr>
          <p:cNvSpPr txBox="1"/>
          <p:nvPr/>
        </p:nvSpPr>
        <p:spPr>
          <a:xfrm rot="16200000">
            <a:off x="-830309" y="5355359"/>
            <a:ext cx="2190664" cy="369332"/>
          </a:xfrm>
          <a:prstGeom prst="rect">
            <a:avLst/>
          </a:prstGeom>
          <a:noFill/>
        </p:spPr>
        <p:txBody>
          <a:bodyPr wrap="none" rtlCol="0">
            <a:spAutoFit/>
          </a:bodyPr>
          <a:lstStyle/>
          <a:p>
            <a:r>
              <a:rPr lang="en-US" dirty="0"/>
              <a:t>Increasing Accuracy</a:t>
            </a:r>
          </a:p>
        </p:txBody>
      </p:sp>
      <p:sp>
        <p:nvSpPr>
          <p:cNvPr id="25" name="TextBox 24">
            <a:extLst>
              <a:ext uri="{FF2B5EF4-FFF2-40B4-BE49-F238E27FC236}">
                <a16:creationId xmlns:a16="http://schemas.microsoft.com/office/drawing/2014/main" id="{381FC5AF-8915-BF2B-A507-ABC0FEA0E6CB}"/>
              </a:ext>
            </a:extLst>
          </p:cNvPr>
          <p:cNvSpPr txBox="1"/>
          <p:nvPr/>
        </p:nvSpPr>
        <p:spPr>
          <a:xfrm>
            <a:off x="1761572" y="4425834"/>
            <a:ext cx="1026243" cy="461665"/>
          </a:xfrm>
          <a:prstGeom prst="rect">
            <a:avLst/>
          </a:prstGeom>
          <a:noFill/>
        </p:spPr>
        <p:txBody>
          <a:bodyPr wrap="none" rtlCol="0">
            <a:spAutoFit/>
          </a:bodyPr>
          <a:lstStyle/>
          <a:p>
            <a:r>
              <a:rPr lang="en-US" sz="2400" dirty="0"/>
              <a:t>Gases</a:t>
            </a:r>
          </a:p>
        </p:txBody>
      </p:sp>
      <p:sp>
        <p:nvSpPr>
          <p:cNvPr id="26" name="TextBox 25">
            <a:extLst>
              <a:ext uri="{FF2B5EF4-FFF2-40B4-BE49-F238E27FC236}">
                <a16:creationId xmlns:a16="http://schemas.microsoft.com/office/drawing/2014/main" id="{413C3335-5F44-CF87-6405-78B729CCB317}"/>
              </a:ext>
            </a:extLst>
          </p:cNvPr>
          <p:cNvSpPr txBox="1"/>
          <p:nvPr/>
        </p:nvSpPr>
        <p:spPr>
          <a:xfrm>
            <a:off x="5385865" y="4425834"/>
            <a:ext cx="1152880" cy="461665"/>
          </a:xfrm>
          <a:prstGeom prst="rect">
            <a:avLst/>
          </a:prstGeom>
          <a:noFill/>
        </p:spPr>
        <p:txBody>
          <a:bodyPr wrap="none" rtlCol="0">
            <a:spAutoFit/>
          </a:bodyPr>
          <a:lstStyle/>
          <a:p>
            <a:r>
              <a:rPr lang="en-US" sz="2400" dirty="0"/>
              <a:t>Liquids</a:t>
            </a:r>
          </a:p>
        </p:txBody>
      </p:sp>
      <p:sp>
        <p:nvSpPr>
          <p:cNvPr id="27" name="TextBox 26">
            <a:extLst>
              <a:ext uri="{FF2B5EF4-FFF2-40B4-BE49-F238E27FC236}">
                <a16:creationId xmlns:a16="http://schemas.microsoft.com/office/drawing/2014/main" id="{7409539F-595D-B7D3-FE45-79F3C77462CA}"/>
              </a:ext>
            </a:extLst>
          </p:cNvPr>
          <p:cNvSpPr txBox="1"/>
          <p:nvPr/>
        </p:nvSpPr>
        <p:spPr>
          <a:xfrm>
            <a:off x="4766376" y="5092260"/>
            <a:ext cx="3726982" cy="1200329"/>
          </a:xfrm>
          <a:prstGeom prst="rect">
            <a:avLst/>
          </a:prstGeom>
          <a:noFill/>
        </p:spPr>
        <p:txBody>
          <a:bodyPr wrap="none" rtlCol="0">
            <a:spAutoFit/>
          </a:bodyPr>
          <a:lstStyle/>
          <a:p>
            <a:pPr marL="285750" indent="-285750">
              <a:buFont typeface="Arial" panose="020B0604020202020204" pitchFamily="34" charset="0"/>
              <a:buChar char="•"/>
            </a:pPr>
            <a:r>
              <a:rPr lang="en-US" dirty="0"/>
              <a:t>Incompressible Liquid</a:t>
            </a:r>
          </a:p>
          <a:p>
            <a:pPr marL="285750" indent="-285750">
              <a:buFont typeface="Arial" panose="020B0604020202020204" pitchFamily="34" charset="0"/>
              <a:buChar char="•"/>
            </a:pPr>
            <a:r>
              <a:rPr lang="en-US" dirty="0"/>
              <a:t>Constant Beta and Kappa Values</a:t>
            </a:r>
          </a:p>
          <a:p>
            <a:pPr marL="285750" indent="-285750">
              <a:buFont typeface="Arial" panose="020B0604020202020204" pitchFamily="34" charset="0"/>
              <a:buChar char="•"/>
            </a:pPr>
            <a:r>
              <a:rPr lang="en-US" dirty="0"/>
              <a:t>Rackett Equations</a:t>
            </a:r>
          </a:p>
          <a:p>
            <a:pPr marL="285750" indent="-285750">
              <a:buFont typeface="Arial" panose="020B0604020202020204" pitchFamily="34" charset="0"/>
              <a:buChar char="•"/>
            </a:pPr>
            <a:r>
              <a:rPr lang="en-US" dirty="0"/>
              <a:t>Generalized Density correlation</a:t>
            </a:r>
          </a:p>
        </p:txBody>
      </p:sp>
      <p:sp>
        <p:nvSpPr>
          <p:cNvPr id="29" name="TextBox 28">
            <a:extLst>
              <a:ext uri="{FF2B5EF4-FFF2-40B4-BE49-F238E27FC236}">
                <a16:creationId xmlns:a16="http://schemas.microsoft.com/office/drawing/2014/main" id="{67FB6B99-5810-A05B-4C9E-E505224487D1}"/>
              </a:ext>
            </a:extLst>
          </p:cNvPr>
          <p:cNvSpPr txBox="1"/>
          <p:nvPr/>
        </p:nvSpPr>
        <p:spPr>
          <a:xfrm>
            <a:off x="1104975" y="5092261"/>
            <a:ext cx="2815451" cy="1200329"/>
          </a:xfrm>
          <a:prstGeom prst="rect">
            <a:avLst/>
          </a:prstGeom>
          <a:noFill/>
        </p:spPr>
        <p:txBody>
          <a:bodyPr wrap="none" rtlCol="0">
            <a:spAutoFit/>
          </a:bodyPr>
          <a:lstStyle/>
          <a:p>
            <a:pPr marL="285750" indent="-285750">
              <a:buFont typeface="Arial" panose="020B0604020202020204" pitchFamily="34" charset="0"/>
              <a:buChar char="•"/>
            </a:pPr>
            <a:r>
              <a:rPr lang="en-US" dirty="0"/>
              <a:t>Ideal Gas Law</a:t>
            </a:r>
          </a:p>
          <a:p>
            <a:pPr marL="285750" indent="-285750">
              <a:buFont typeface="Arial" panose="020B0604020202020204" pitchFamily="34" charset="0"/>
              <a:buChar char="•"/>
            </a:pPr>
            <a:r>
              <a:rPr lang="en-US" dirty="0"/>
              <a:t>Two term Virial</a:t>
            </a:r>
          </a:p>
          <a:p>
            <a:pPr marL="285750" indent="-285750">
              <a:buFont typeface="Arial" panose="020B0604020202020204" pitchFamily="34" charset="0"/>
              <a:buChar char="•"/>
            </a:pPr>
            <a:r>
              <a:rPr lang="en-US" dirty="0"/>
              <a:t>Cubic Equation of State</a:t>
            </a:r>
          </a:p>
          <a:p>
            <a:pPr marL="285750" indent="-285750">
              <a:buFont typeface="Arial" panose="020B0604020202020204" pitchFamily="34" charset="0"/>
              <a:buChar char="•"/>
            </a:pPr>
            <a:r>
              <a:rPr lang="en-US" dirty="0"/>
              <a:t>Lee Kesler Tables</a:t>
            </a:r>
          </a:p>
        </p:txBody>
      </p:sp>
    </p:spTree>
    <p:extLst>
      <p:ext uri="{BB962C8B-B14F-4D97-AF65-F5344CB8AC3E}">
        <p14:creationId xmlns:p14="http://schemas.microsoft.com/office/powerpoint/2010/main" val="2390762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687843-5562-76FC-7ACE-5A5620B64E7E}"/>
              </a:ext>
            </a:extLst>
          </p:cNvPr>
          <p:cNvSpPr txBox="1"/>
          <p:nvPr/>
        </p:nvSpPr>
        <p:spPr>
          <a:xfrm>
            <a:off x="0" y="0"/>
            <a:ext cx="8686799" cy="584775"/>
          </a:xfrm>
          <a:prstGeom prst="rect">
            <a:avLst/>
          </a:prstGeom>
          <a:noFill/>
        </p:spPr>
        <p:txBody>
          <a:bodyPr wrap="square" rtlCol="0">
            <a:spAutoFit/>
          </a:bodyPr>
          <a:lstStyle/>
          <a:p>
            <a:pPr algn="ctr"/>
            <a:r>
              <a:rPr lang="en-US" sz="3200" dirty="0"/>
              <a:t>Chapter 10: Solution Thermodynamics</a:t>
            </a:r>
          </a:p>
        </p:txBody>
      </p:sp>
      <p:pic>
        <p:nvPicPr>
          <p:cNvPr id="4" name="Picture 3">
            <a:extLst>
              <a:ext uri="{FF2B5EF4-FFF2-40B4-BE49-F238E27FC236}">
                <a16:creationId xmlns:a16="http://schemas.microsoft.com/office/drawing/2014/main" id="{46E7FB0D-AD3B-55D5-4F13-43EFDB702508}"/>
              </a:ext>
            </a:extLst>
          </p:cNvPr>
          <p:cNvPicPr>
            <a:picLocks noChangeAspect="1"/>
          </p:cNvPicPr>
          <p:nvPr/>
        </p:nvPicPr>
        <p:blipFill>
          <a:blip r:embed="rId2"/>
          <a:stretch>
            <a:fillRect/>
          </a:stretch>
        </p:blipFill>
        <p:spPr>
          <a:xfrm>
            <a:off x="414471" y="1415772"/>
            <a:ext cx="4858388" cy="1082727"/>
          </a:xfrm>
          <a:prstGeom prst="rect">
            <a:avLst/>
          </a:prstGeom>
        </p:spPr>
      </p:pic>
      <p:sp>
        <p:nvSpPr>
          <p:cNvPr id="5" name="TextBox 4">
            <a:extLst>
              <a:ext uri="{FF2B5EF4-FFF2-40B4-BE49-F238E27FC236}">
                <a16:creationId xmlns:a16="http://schemas.microsoft.com/office/drawing/2014/main" id="{93CFC732-BFE8-74FF-2084-B0CB5B3835A1}"/>
              </a:ext>
            </a:extLst>
          </p:cNvPr>
          <p:cNvSpPr txBox="1"/>
          <p:nvPr/>
        </p:nvSpPr>
        <p:spPr>
          <a:xfrm>
            <a:off x="1732367" y="1231106"/>
            <a:ext cx="2222596" cy="369332"/>
          </a:xfrm>
          <a:prstGeom prst="rect">
            <a:avLst/>
          </a:prstGeom>
          <a:noFill/>
        </p:spPr>
        <p:txBody>
          <a:bodyPr wrap="none" rtlCol="0">
            <a:spAutoFit/>
          </a:bodyPr>
          <a:lstStyle/>
          <a:p>
            <a:r>
              <a:rPr lang="en-US" dirty="0"/>
              <a:t>Mass/mole fractions</a:t>
            </a:r>
          </a:p>
        </p:txBody>
      </p:sp>
      <p:pic>
        <p:nvPicPr>
          <p:cNvPr id="7" name="Picture 6">
            <a:extLst>
              <a:ext uri="{FF2B5EF4-FFF2-40B4-BE49-F238E27FC236}">
                <a16:creationId xmlns:a16="http://schemas.microsoft.com/office/drawing/2014/main" id="{74B33C00-A0AA-E689-00F7-D42A788B86AB}"/>
              </a:ext>
            </a:extLst>
          </p:cNvPr>
          <p:cNvPicPr>
            <a:picLocks noChangeAspect="1"/>
          </p:cNvPicPr>
          <p:nvPr/>
        </p:nvPicPr>
        <p:blipFill>
          <a:blip r:embed="rId3"/>
          <a:stretch>
            <a:fillRect/>
          </a:stretch>
        </p:blipFill>
        <p:spPr>
          <a:xfrm>
            <a:off x="6413367" y="1447105"/>
            <a:ext cx="1163166" cy="933238"/>
          </a:xfrm>
          <a:prstGeom prst="rect">
            <a:avLst/>
          </a:prstGeom>
        </p:spPr>
      </p:pic>
      <p:sp>
        <p:nvSpPr>
          <p:cNvPr id="8" name="TextBox 7">
            <a:extLst>
              <a:ext uri="{FF2B5EF4-FFF2-40B4-BE49-F238E27FC236}">
                <a16:creationId xmlns:a16="http://schemas.microsoft.com/office/drawing/2014/main" id="{26B72174-2DE8-EC93-C4AA-F5065C8DDC45}"/>
              </a:ext>
            </a:extLst>
          </p:cNvPr>
          <p:cNvSpPr txBox="1"/>
          <p:nvPr/>
        </p:nvSpPr>
        <p:spPr>
          <a:xfrm>
            <a:off x="5897181" y="1231106"/>
            <a:ext cx="2195537" cy="369332"/>
          </a:xfrm>
          <a:prstGeom prst="rect">
            <a:avLst/>
          </a:prstGeom>
          <a:noFill/>
        </p:spPr>
        <p:txBody>
          <a:bodyPr wrap="none" rtlCol="0">
            <a:spAutoFit/>
          </a:bodyPr>
          <a:lstStyle/>
          <a:p>
            <a:r>
              <a:rPr lang="en-US" dirty="0"/>
              <a:t>Molar concentration</a:t>
            </a:r>
          </a:p>
        </p:txBody>
      </p:sp>
      <p:sp>
        <p:nvSpPr>
          <p:cNvPr id="9" name="TextBox 8">
            <a:extLst>
              <a:ext uri="{FF2B5EF4-FFF2-40B4-BE49-F238E27FC236}">
                <a16:creationId xmlns:a16="http://schemas.microsoft.com/office/drawing/2014/main" id="{C9E550A2-EA66-DB11-3C86-11A556E9D99F}"/>
              </a:ext>
            </a:extLst>
          </p:cNvPr>
          <p:cNvSpPr txBox="1"/>
          <p:nvPr/>
        </p:nvSpPr>
        <p:spPr>
          <a:xfrm>
            <a:off x="0" y="584775"/>
            <a:ext cx="8686800" cy="646331"/>
          </a:xfrm>
          <a:prstGeom prst="rect">
            <a:avLst/>
          </a:prstGeom>
          <a:noFill/>
        </p:spPr>
        <p:txBody>
          <a:bodyPr wrap="square" rtlCol="0">
            <a:spAutoFit/>
          </a:bodyPr>
          <a:lstStyle/>
          <a:p>
            <a:r>
              <a:rPr lang="en-US" dirty="0"/>
              <a:t>10 is composed of a bunch of math, while 11 is applying it. Here we are combining them to hopefully make it easier</a:t>
            </a:r>
          </a:p>
        </p:txBody>
      </p:sp>
      <p:sp>
        <p:nvSpPr>
          <p:cNvPr id="10" name="TextBox 9">
            <a:extLst>
              <a:ext uri="{FF2B5EF4-FFF2-40B4-BE49-F238E27FC236}">
                <a16:creationId xmlns:a16="http://schemas.microsoft.com/office/drawing/2014/main" id="{7B0EECED-DDAF-C35F-784D-49DB1948BF36}"/>
              </a:ext>
            </a:extLst>
          </p:cNvPr>
          <p:cNvSpPr txBox="1"/>
          <p:nvPr/>
        </p:nvSpPr>
        <p:spPr>
          <a:xfrm>
            <a:off x="1" y="2683165"/>
            <a:ext cx="8686800" cy="923330"/>
          </a:xfrm>
          <a:prstGeom prst="rect">
            <a:avLst/>
          </a:prstGeom>
          <a:noFill/>
        </p:spPr>
        <p:txBody>
          <a:bodyPr wrap="square" rtlCol="0">
            <a:spAutoFit/>
          </a:bodyPr>
          <a:lstStyle/>
          <a:p>
            <a:r>
              <a:rPr lang="en-US" dirty="0"/>
              <a:t>How do we use pure component properties to predict mixture properties?</a:t>
            </a:r>
          </a:p>
          <a:p>
            <a:pPr marL="285750" indent="-285750">
              <a:buFont typeface="Arial" panose="020B0604020202020204" pitchFamily="34" charset="0"/>
              <a:buChar char="•"/>
            </a:pPr>
            <a:r>
              <a:rPr lang="en-US" dirty="0"/>
              <a:t>You can’t simply get properties of mixtures by adding the pure property components together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22B6E0E-9A6E-D705-CAE1-CD3F5F232E99}"/>
                  </a:ext>
                </a:extLst>
              </p:cNvPr>
              <p:cNvSpPr txBox="1"/>
              <p:nvPr/>
            </p:nvSpPr>
            <p:spPr>
              <a:xfrm>
                <a:off x="2624666" y="4174066"/>
                <a:ext cx="30571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1" name="TextBox 10">
                <a:extLst>
                  <a:ext uri="{FF2B5EF4-FFF2-40B4-BE49-F238E27FC236}">
                    <a16:creationId xmlns:a16="http://schemas.microsoft.com/office/drawing/2014/main" id="{C22B6E0E-9A6E-D705-CAE1-CD3F5F232E99}"/>
                  </a:ext>
                </a:extLst>
              </p:cNvPr>
              <p:cNvSpPr txBox="1">
                <a:spLocks noRot="1" noChangeAspect="1" noMove="1" noResize="1" noEditPoints="1" noAdjustHandles="1" noChangeArrowheads="1" noChangeShapeType="1" noTextEdit="1"/>
              </p:cNvSpPr>
              <p:nvPr/>
            </p:nvSpPr>
            <p:spPr>
              <a:xfrm>
                <a:off x="2624666" y="4174066"/>
                <a:ext cx="3057119" cy="276999"/>
              </a:xfrm>
              <a:prstGeom prst="rect">
                <a:avLst/>
              </a:prstGeom>
              <a:blipFill>
                <a:blip r:embed="rId4"/>
                <a:stretch>
                  <a:fillRect l="-798" t="-4444" r="-1796" b="-35556"/>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6E08B08-6B26-379D-58F9-645CD8C8C90A}"/>
              </a:ext>
            </a:extLst>
          </p:cNvPr>
          <p:cNvSpPr txBox="1"/>
          <p:nvPr/>
        </p:nvSpPr>
        <p:spPr>
          <a:xfrm>
            <a:off x="1926035" y="3527735"/>
            <a:ext cx="4487332" cy="646331"/>
          </a:xfrm>
          <a:prstGeom prst="rect">
            <a:avLst/>
          </a:prstGeom>
          <a:noFill/>
        </p:spPr>
        <p:txBody>
          <a:bodyPr wrap="square" rtlCol="0">
            <a:spAutoFit/>
          </a:bodyPr>
          <a:lstStyle/>
          <a:p>
            <a:pPr algn="ctr"/>
            <a:r>
              <a:rPr lang="en-US" dirty="0"/>
              <a:t>Intensive form for the difference between the actual volume and predicted volume</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4889C4D-05BE-3DD8-14D1-372AEE442A63}"/>
                  </a:ext>
                </a:extLst>
              </p:cNvPr>
              <p:cNvSpPr txBox="1"/>
              <p:nvPr/>
            </p:nvSpPr>
            <p:spPr>
              <a:xfrm>
                <a:off x="696824" y="4556971"/>
                <a:ext cx="7293150"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0" smtClean="0">
                        <a:latin typeface="Cambria Math" panose="02040503050406030204" pitchFamily="18" charset="0"/>
                        <a:ea typeface="Cambria Math" panose="02040503050406030204" pitchFamily="18" charset="0"/>
                      </a:rPr>
                      <m:t>=0</m:t>
                    </m:r>
                  </m:oMath>
                </a14:m>
                <a:r>
                  <a:rPr lang="en-US" dirty="0"/>
                  <a:t>: ideal solution,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𝑚𝑖𝑥</m:t>
                        </m:r>
                      </m:sub>
                    </m:sSub>
                    <m:r>
                      <a:rPr lang="en-US"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0</m:t>
                    </m:r>
                  </m:oMath>
                </a14:m>
                <a:r>
                  <a:rPr lang="en-US" dirty="0"/>
                  <a:t>: contraction,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𝑚𝑖𝑥</m:t>
                        </m:r>
                      </m:sub>
                    </m:sSub>
                    <m:r>
                      <a:rPr lang="en-US" i="1" smtClean="0">
                        <a:latin typeface="Cambria Math" panose="02040503050406030204" pitchFamily="18" charset="0"/>
                        <a:ea typeface="Cambria Math" panose="02040503050406030204" pitchFamily="18" charset="0"/>
                      </a:rPr>
                      <m:t>&gt;</m:t>
                    </m:r>
                    <m:r>
                      <a:rPr lang="en-US" b="0" i="1" smtClean="0">
                        <a:latin typeface="Cambria Math" panose="02040503050406030204" pitchFamily="18" charset="0"/>
                        <a:ea typeface="Cambria Math" panose="02040503050406030204" pitchFamily="18" charset="0"/>
                      </a:rPr>
                      <m:t>0</m:t>
                    </m:r>
                  </m:oMath>
                </a14:m>
                <a:r>
                  <a:rPr lang="en-US" dirty="0"/>
                  <a:t>: expansion</a:t>
                </a:r>
              </a:p>
            </p:txBody>
          </p:sp>
        </mc:Choice>
        <mc:Fallback xmlns="">
          <p:sp>
            <p:nvSpPr>
              <p:cNvPr id="13" name="TextBox 12">
                <a:extLst>
                  <a:ext uri="{FF2B5EF4-FFF2-40B4-BE49-F238E27FC236}">
                    <a16:creationId xmlns:a16="http://schemas.microsoft.com/office/drawing/2014/main" id="{14889C4D-05BE-3DD8-14D1-372AEE442A63}"/>
                  </a:ext>
                </a:extLst>
              </p:cNvPr>
              <p:cNvSpPr txBox="1">
                <a:spLocks noRot="1" noChangeAspect="1" noMove="1" noResize="1" noEditPoints="1" noAdjustHandles="1" noChangeArrowheads="1" noChangeShapeType="1" noTextEdit="1"/>
              </p:cNvSpPr>
              <p:nvPr/>
            </p:nvSpPr>
            <p:spPr>
              <a:xfrm>
                <a:off x="696824" y="4556971"/>
                <a:ext cx="7293150" cy="369332"/>
              </a:xfrm>
              <a:prstGeom prst="rect">
                <a:avLst/>
              </a:prstGeom>
              <a:blipFill>
                <a:blip r:embed="rId5"/>
                <a:stretch>
                  <a:fillRect t="-8333" b="-2833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39C502B1-46ED-642B-09C1-65CD873F823F}"/>
              </a:ext>
            </a:extLst>
          </p:cNvPr>
          <p:cNvSpPr txBox="1"/>
          <p:nvPr/>
        </p:nvSpPr>
        <p:spPr>
          <a:xfrm>
            <a:off x="3346719" y="5216875"/>
            <a:ext cx="1216487" cy="369332"/>
          </a:xfrm>
          <a:prstGeom prst="rect">
            <a:avLst/>
          </a:prstGeom>
          <a:noFill/>
        </p:spPr>
        <p:txBody>
          <a:bodyPr wrap="none" rtlCol="0">
            <a:spAutoFit/>
          </a:bodyPr>
          <a:lstStyle/>
          <a:p>
            <a:r>
              <a:rPr lang="en-US" dirty="0"/>
              <a:t>In general,</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41DB7E5-355A-996E-6CF0-347AB00637F0}"/>
                  </a:ext>
                </a:extLst>
              </p:cNvPr>
              <p:cNvSpPr txBox="1"/>
              <p:nvPr/>
            </p:nvSpPr>
            <p:spPr>
              <a:xfrm>
                <a:off x="2816830" y="5550547"/>
                <a:ext cx="2276264"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𝑖</m:t>
                              </m:r>
                            </m:sub>
                          </m:sSub>
                        </m:e>
                      </m:nary>
                    </m:oMath>
                  </m:oMathPara>
                </a14:m>
                <a:endParaRPr lang="en-US" dirty="0"/>
              </a:p>
            </p:txBody>
          </p:sp>
        </mc:Choice>
        <mc:Fallback xmlns="">
          <p:sp>
            <p:nvSpPr>
              <p:cNvPr id="15" name="TextBox 14">
                <a:extLst>
                  <a:ext uri="{FF2B5EF4-FFF2-40B4-BE49-F238E27FC236}">
                    <a16:creationId xmlns:a16="http://schemas.microsoft.com/office/drawing/2014/main" id="{041DB7E5-355A-996E-6CF0-347AB00637F0}"/>
                  </a:ext>
                </a:extLst>
              </p:cNvPr>
              <p:cNvSpPr txBox="1">
                <a:spLocks noRot="1" noChangeAspect="1" noMove="1" noResize="1" noEditPoints="1" noAdjustHandles="1" noChangeArrowheads="1" noChangeShapeType="1" noTextEdit="1"/>
              </p:cNvSpPr>
              <p:nvPr/>
            </p:nvSpPr>
            <p:spPr>
              <a:xfrm>
                <a:off x="2816830" y="5550547"/>
                <a:ext cx="2276264" cy="672235"/>
              </a:xfrm>
              <a:prstGeom prst="rect">
                <a:avLst/>
              </a:prstGeom>
              <a:blipFill>
                <a:blip r:embed="rId6"/>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F95A6A07-1978-64A7-377B-45C4F81C6CB8}"/>
              </a:ext>
            </a:extLst>
          </p:cNvPr>
          <p:cNvSpPr txBox="1"/>
          <p:nvPr/>
        </p:nvSpPr>
        <p:spPr>
          <a:xfrm>
            <a:off x="2460674" y="6187122"/>
            <a:ext cx="2988575" cy="369332"/>
          </a:xfrm>
          <a:prstGeom prst="rect">
            <a:avLst/>
          </a:prstGeom>
          <a:noFill/>
        </p:spPr>
        <p:txBody>
          <a:bodyPr wrap="none" rtlCol="0">
            <a:spAutoFit/>
          </a:bodyPr>
          <a:lstStyle/>
          <a:p>
            <a:r>
              <a:rPr lang="en-US" dirty="0"/>
              <a:t>Where M is V, S, U, H, A, or G</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26851ED-9F59-F655-D1D7-A9D2EC72428F}"/>
                  </a:ext>
                </a:extLst>
              </p:cNvPr>
              <p:cNvSpPr txBox="1"/>
              <p:nvPr/>
            </p:nvSpPr>
            <p:spPr>
              <a:xfrm>
                <a:off x="1632753" y="6827387"/>
                <a:ext cx="5421292" cy="378245"/>
              </a:xfrm>
              <a:prstGeom prst="rect">
                <a:avLst/>
              </a:prstGeom>
              <a:noFill/>
            </p:spPr>
            <p:txBody>
              <a:bodyPr wrap="none" rtlCol="0">
                <a:spAutoFit/>
              </a:bodyPr>
              <a:lstStyle/>
              <a:p>
                <a:r>
                  <a:rPr lang="en-US" dirty="0"/>
                  <a:t>If we define</a:t>
                </a:r>
                <a:r>
                  <a:rPr lang="en-US" dirty="0">
                    <a:ea typeface="Cambria Math" panose="020405030504060302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𝑚𝑖𝑥</m:t>
                        </m:r>
                      </m:sub>
                    </m:sSub>
                  </m:oMath>
                </a14:m>
                <a:r>
                  <a:rPr lang="en-US" dirty="0"/>
                  <a:t> as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𝐸</m:t>
                        </m:r>
                      </m:sup>
                    </m:sSup>
                  </m:oMath>
                </a14:m>
                <a:r>
                  <a:rPr lang="en-US" dirty="0"/>
                  <a:t> and</a:t>
                </a:r>
                <a:r>
                  <a:rPr lang="en-US" dirty="0">
                    <a:ea typeface="Cambria Math" panose="02040503050406030204" pitchFamily="18" charset="0"/>
                  </a:rPr>
                  <a:t> </a:t>
                </a:r>
                <a14:m>
                  <m:oMath xmlns:m="http://schemas.openxmlformats.org/officeDocument/2006/math">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𝑀</m:t>
                            </m:r>
                          </m:e>
                          <m:sub>
                            <m:r>
                              <a:rPr lang="en-US" i="1">
                                <a:latin typeface="Cambria Math" panose="02040503050406030204" pitchFamily="18" charset="0"/>
                                <a:ea typeface="Cambria Math" panose="02040503050406030204" pitchFamily="18" charset="0"/>
                              </a:rPr>
                              <m:t>𝑖</m:t>
                            </m:r>
                          </m:sub>
                        </m:sSub>
                      </m:e>
                    </m:nary>
                  </m:oMath>
                </a14:m>
                <a:r>
                  <a:rPr lang="en-US" dirty="0"/>
                  <a:t> as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𝑀</m:t>
                        </m:r>
                      </m:e>
                      <m:sup>
                        <m:r>
                          <a:rPr lang="en-US" b="0" i="1" dirty="0" smtClean="0">
                            <a:latin typeface="Cambria Math" panose="02040503050406030204" pitchFamily="18" charset="0"/>
                          </a:rPr>
                          <m:t>𝑖𝑑</m:t>
                        </m:r>
                      </m:sup>
                    </m:sSup>
                  </m:oMath>
                </a14:m>
                <a:r>
                  <a:rPr lang="en-US" dirty="0"/>
                  <a:t>, we get </a:t>
                </a:r>
              </a:p>
            </p:txBody>
          </p:sp>
        </mc:Choice>
        <mc:Fallback xmlns="">
          <p:sp>
            <p:nvSpPr>
              <p:cNvPr id="17" name="TextBox 16">
                <a:extLst>
                  <a:ext uri="{FF2B5EF4-FFF2-40B4-BE49-F238E27FC236}">
                    <a16:creationId xmlns:a16="http://schemas.microsoft.com/office/drawing/2014/main" id="{C26851ED-9F59-F655-D1D7-A9D2EC72428F}"/>
                  </a:ext>
                </a:extLst>
              </p:cNvPr>
              <p:cNvSpPr txBox="1">
                <a:spLocks noRot="1" noChangeAspect="1" noMove="1" noResize="1" noEditPoints="1" noAdjustHandles="1" noChangeArrowheads="1" noChangeShapeType="1" noTextEdit="1"/>
              </p:cNvSpPr>
              <p:nvPr/>
            </p:nvSpPr>
            <p:spPr>
              <a:xfrm>
                <a:off x="1632753" y="6827387"/>
                <a:ext cx="5421292" cy="378245"/>
              </a:xfrm>
              <a:prstGeom prst="rect">
                <a:avLst/>
              </a:prstGeom>
              <a:blipFill>
                <a:blip r:embed="rId7"/>
                <a:stretch>
                  <a:fillRect l="-1012" t="-114516" b="-18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4E484C1-4C40-5F15-AEA6-881D1FE4CC29}"/>
                  </a:ext>
                </a:extLst>
              </p:cNvPr>
              <p:cNvSpPr txBox="1"/>
              <p:nvPr/>
            </p:nvSpPr>
            <p:spPr>
              <a:xfrm>
                <a:off x="3186417" y="7321006"/>
                <a:ext cx="1537087" cy="285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𝑖𝑑</m:t>
                          </m:r>
                        </m:sup>
                      </m:sSup>
                    </m:oMath>
                  </m:oMathPara>
                </a14:m>
                <a:endParaRPr lang="en-US" dirty="0"/>
              </a:p>
            </p:txBody>
          </p:sp>
        </mc:Choice>
        <mc:Fallback xmlns="">
          <p:sp>
            <p:nvSpPr>
              <p:cNvPr id="18" name="TextBox 17">
                <a:extLst>
                  <a:ext uri="{FF2B5EF4-FFF2-40B4-BE49-F238E27FC236}">
                    <a16:creationId xmlns:a16="http://schemas.microsoft.com/office/drawing/2014/main" id="{64E484C1-4C40-5F15-AEA6-881D1FE4CC29}"/>
                  </a:ext>
                </a:extLst>
              </p:cNvPr>
              <p:cNvSpPr txBox="1">
                <a:spLocks noRot="1" noChangeAspect="1" noMove="1" noResize="1" noEditPoints="1" noAdjustHandles="1" noChangeArrowheads="1" noChangeShapeType="1" noTextEdit="1"/>
              </p:cNvSpPr>
              <p:nvPr/>
            </p:nvSpPr>
            <p:spPr>
              <a:xfrm>
                <a:off x="3186417" y="7321006"/>
                <a:ext cx="1537087" cy="285912"/>
              </a:xfrm>
              <a:prstGeom prst="rect">
                <a:avLst/>
              </a:prstGeom>
              <a:blipFill>
                <a:blip r:embed="rId8"/>
                <a:stretch>
                  <a:fillRect l="-3571" t="-6383" r="-1587" b="-6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C7B050A-D10A-2DC3-41DC-F052C4B0AD8F}"/>
                  </a:ext>
                </a:extLst>
              </p:cNvPr>
              <p:cNvSpPr txBox="1"/>
              <p:nvPr/>
            </p:nvSpPr>
            <p:spPr>
              <a:xfrm>
                <a:off x="2660015" y="7692277"/>
                <a:ext cx="2664704" cy="369332"/>
              </a:xfrm>
              <a:prstGeom prst="rect">
                <a:avLst/>
              </a:prstGeom>
              <a:noFill/>
            </p:spPr>
            <p:txBody>
              <a:bodyPr wrap="none" rtlCol="0">
                <a:spAutoFit/>
              </a:bodyPr>
              <a:lstStyle/>
              <a:p>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𝐸</m:t>
                        </m:r>
                      </m:sup>
                    </m:sSup>
                  </m:oMath>
                </a14:m>
                <a:r>
                  <a:rPr lang="en-US" dirty="0"/>
                  <a:t>is the excess property</a:t>
                </a:r>
              </a:p>
            </p:txBody>
          </p:sp>
        </mc:Choice>
        <mc:Fallback xmlns="">
          <p:sp>
            <p:nvSpPr>
              <p:cNvPr id="19" name="TextBox 18">
                <a:extLst>
                  <a:ext uri="{FF2B5EF4-FFF2-40B4-BE49-F238E27FC236}">
                    <a16:creationId xmlns:a16="http://schemas.microsoft.com/office/drawing/2014/main" id="{3C7B050A-D10A-2DC3-41DC-F052C4B0AD8F}"/>
                  </a:ext>
                </a:extLst>
              </p:cNvPr>
              <p:cNvSpPr txBox="1">
                <a:spLocks noRot="1" noChangeAspect="1" noMove="1" noResize="1" noEditPoints="1" noAdjustHandles="1" noChangeArrowheads="1" noChangeShapeType="1" noTextEdit="1"/>
              </p:cNvSpPr>
              <p:nvPr/>
            </p:nvSpPr>
            <p:spPr>
              <a:xfrm>
                <a:off x="2660015" y="7692277"/>
                <a:ext cx="2664704" cy="369332"/>
              </a:xfrm>
              <a:prstGeom prst="rect">
                <a:avLst/>
              </a:prstGeom>
              <a:blipFill>
                <a:blip r:embed="rId9"/>
                <a:stretch>
                  <a:fillRect t="-8333" r="-1373" b="-28333"/>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8127D85D-1466-5F5B-C4D1-CC4BED3496F7}"/>
              </a:ext>
            </a:extLst>
          </p:cNvPr>
          <p:cNvSpPr txBox="1"/>
          <p:nvPr/>
        </p:nvSpPr>
        <p:spPr>
          <a:xfrm>
            <a:off x="0" y="8262340"/>
            <a:ext cx="8263929" cy="2031325"/>
          </a:xfrm>
          <a:prstGeom prst="rect">
            <a:avLst/>
          </a:prstGeom>
          <a:noFill/>
        </p:spPr>
        <p:txBody>
          <a:bodyPr wrap="none" rtlCol="0">
            <a:spAutoFit/>
          </a:bodyPr>
          <a:lstStyle/>
          <a:p>
            <a:r>
              <a:rPr lang="en-US" dirty="0"/>
              <a:t>For entropy we need to add another term</a:t>
            </a:r>
          </a:p>
          <a:p>
            <a:pPr marL="285750" indent="-285750">
              <a:buFont typeface="Arial" panose="020B0604020202020204" pitchFamily="34" charset="0"/>
              <a:buChar char="•"/>
            </a:pPr>
            <a:r>
              <a:rPr lang="en-US" dirty="0"/>
              <a:t>This is because adding 2 of the same species together will increase the entropy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applies to functions with entropy as well,</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D74920E-9B56-2F3A-7087-BFA9011FB132}"/>
                  </a:ext>
                </a:extLst>
              </p:cNvPr>
              <p:cNvSpPr txBox="1"/>
              <p:nvPr/>
            </p:nvSpPr>
            <p:spPr>
              <a:xfrm>
                <a:off x="2381573" y="9053797"/>
                <a:ext cx="3221588" cy="6769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𝑆</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func>
                            <m:funcPr>
                              <m:ctrlPr>
                                <a:rPr lang="en-US" i="1" smtClean="0">
                                  <a:latin typeface="Cambria Math" panose="02040503050406030204" pitchFamily="18" charset="0"/>
                                  <a:ea typeface="Cambria Math" panose="02040503050406030204" pitchFamily="18" charset="0"/>
                                </a:rPr>
                              </m:ctrlPr>
                            </m:funcPr>
                            <m:fName>
                              <m:r>
                                <m:rPr>
                                  <m:sty m:val="p"/>
                                </m:rPr>
                                <a:rPr lang="en-US" i="0" smtClean="0">
                                  <a:latin typeface="Cambria Math" panose="02040503050406030204" pitchFamily="18" charset="0"/>
                                  <a:ea typeface="Cambria Math" panose="02040503050406030204" pitchFamily="18" charset="0"/>
                                </a:rPr>
                                <m:t>ln</m:t>
                              </m:r>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func>
                        </m:e>
                      </m:nary>
                    </m:oMath>
                  </m:oMathPara>
                </a14:m>
                <a:endParaRPr lang="en-US" dirty="0"/>
              </a:p>
            </p:txBody>
          </p:sp>
        </mc:Choice>
        <mc:Fallback xmlns="">
          <p:sp>
            <p:nvSpPr>
              <p:cNvPr id="21" name="TextBox 20">
                <a:extLst>
                  <a:ext uri="{FF2B5EF4-FFF2-40B4-BE49-F238E27FC236}">
                    <a16:creationId xmlns:a16="http://schemas.microsoft.com/office/drawing/2014/main" id="{6D74920E-9B56-2F3A-7087-BFA9011FB132}"/>
                  </a:ext>
                </a:extLst>
              </p:cNvPr>
              <p:cNvSpPr txBox="1">
                <a:spLocks noRot="1" noChangeAspect="1" noMove="1" noResize="1" noEditPoints="1" noAdjustHandles="1" noChangeArrowheads="1" noChangeShapeType="1" noTextEdit="1"/>
              </p:cNvSpPr>
              <p:nvPr/>
            </p:nvSpPr>
            <p:spPr>
              <a:xfrm>
                <a:off x="2381573" y="9053797"/>
                <a:ext cx="3221588" cy="67698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B2E535-DC1E-4467-4385-A86E55B3A39E}"/>
                  </a:ext>
                </a:extLst>
              </p:cNvPr>
              <p:cNvSpPr txBox="1"/>
              <p:nvPr/>
            </p:nvSpPr>
            <p:spPr>
              <a:xfrm>
                <a:off x="2242215" y="10301611"/>
                <a:ext cx="3425490"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𝐺</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𝐺</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r>
                                <a:rPr lang="en-US" i="1">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𝑅𝑇</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func>
                            <m:funcPr>
                              <m:ctrlPr>
                                <a:rPr lang="en-US" i="1" smtClean="0">
                                  <a:latin typeface="Cambria Math" panose="02040503050406030204" pitchFamily="18" charset="0"/>
                                  <a:ea typeface="Cambria Math" panose="02040503050406030204" pitchFamily="18" charset="0"/>
                                </a:rPr>
                              </m:ctrlPr>
                            </m:funcPr>
                            <m:fName>
                              <m:r>
                                <m:rPr>
                                  <m:sty m:val="p"/>
                                </m:rPr>
                                <a:rPr lang="en-US" i="0" smtClean="0">
                                  <a:latin typeface="Cambria Math" panose="02040503050406030204" pitchFamily="18" charset="0"/>
                                  <a:ea typeface="Cambria Math" panose="02040503050406030204" pitchFamily="18" charset="0"/>
                                </a:rPr>
                                <m:t>ln</m:t>
                              </m:r>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func>
                        </m:e>
                      </m:nary>
                    </m:oMath>
                  </m:oMathPara>
                </a14:m>
                <a:endParaRPr lang="en-US" dirty="0"/>
              </a:p>
            </p:txBody>
          </p:sp>
        </mc:Choice>
        <mc:Fallback xmlns="">
          <p:sp>
            <p:nvSpPr>
              <p:cNvPr id="22" name="TextBox 21">
                <a:extLst>
                  <a:ext uri="{FF2B5EF4-FFF2-40B4-BE49-F238E27FC236}">
                    <a16:creationId xmlns:a16="http://schemas.microsoft.com/office/drawing/2014/main" id="{D9B2E535-DC1E-4467-4385-A86E55B3A39E}"/>
                  </a:ext>
                </a:extLst>
              </p:cNvPr>
              <p:cNvSpPr txBox="1">
                <a:spLocks noRot="1" noChangeAspect="1" noMove="1" noResize="1" noEditPoints="1" noAdjustHandles="1" noChangeArrowheads="1" noChangeShapeType="1" noTextEdit="1"/>
              </p:cNvSpPr>
              <p:nvPr/>
            </p:nvSpPr>
            <p:spPr>
              <a:xfrm>
                <a:off x="2242215" y="10301611"/>
                <a:ext cx="3425490" cy="672235"/>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73200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D2607F-5E54-8876-0F0D-1A7ACF567AEE}"/>
              </a:ext>
            </a:extLst>
          </p:cNvPr>
          <p:cNvSpPr txBox="1"/>
          <p:nvPr/>
        </p:nvSpPr>
        <p:spPr>
          <a:xfrm>
            <a:off x="0" y="0"/>
            <a:ext cx="5014643" cy="369332"/>
          </a:xfrm>
          <a:prstGeom prst="rect">
            <a:avLst/>
          </a:prstGeom>
          <a:noFill/>
        </p:spPr>
        <p:txBody>
          <a:bodyPr wrap="none" rtlCol="0">
            <a:spAutoFit/>
          </a:bodyPr>
          <a:lstStyle/>
          <a:p>
            <a:r>
              <a:rPr lang="en-US" dirty="0"/>
              <a:t>Mathematical framework for solving for solutions</a:t>
            </a:r>
          </a:p>
        </p:txBody>
      </p:sp>
      <p:sp>
        <p:nvSpPr>
          <p:cNvPr id="3" name="TextBox 2">
            <a:extLst>
              <a:ext uri="{FF2B5EF4-FFF2-40B4-BE49-F238E27FC236}">
                <a16:creationId xmlns:a16="http://schemas.microsoft.com/office/drawing/2014/main" id="{CBFE6459-2BCC-3EFB-C11C-EB6EC7310059}"/>
              </a:ext>
            </a:extLst>
          </p:cNvPr>
          <p:cNvSpPr txBox="1"/>
          <p:nvPr/>
        </p:nvSpPr>
        <p:spPr>
          <a:xfrm>
            <a:off x="0" y="369332"/>
            <a:ext cx="8686800" cy="646331"/>
          </a:xfrm>
          <a:prstGeom prst="rect">
            <a:avLst/>
          </a:prstGeom>
          <a:noFill/>
        </p:spPr>
        <p:txBody>
          <a:bodyPr wrap="square" rtlCol="0">
            <a:spAutoFit/>
          </a:bodyPr>
          <a:lstStyle/>
          <a:p>
            <a:r>
              <a:rPr lang="en-US" dirty="0"/>
              <a:t>Partial Properties: Represent the actual change from the expected property when in a mixture</a:t>
            </a:r>
          </a:p>
        </p:txBody>
      </p:sp>
      <p:pic>
        <p:nvPicPr>
          <p:cNvPr id="5" name="Picture 4">
            <a:extLst>
              <a:ext uri="{FF2B5EF4-FFF2-40B4-BE49-F238E27FC236}">
                <a16:creationId xmlns:a16="http://schemas.microsoft.com/office/drawing/2014/main" id="{546FB634-A2EE-2DA9-6CC4-464EB2158130}"/>
              </a:ext>
            </a:extLst>
          </p:cNvPr>
          <p:cNvPicPr>
            <a:picLocks noChangeAspect="1"/>
          </p:cNvPicPr>
          <p:nvPr/>
        </p:nvPicPr>
        <p:blipFill>
          <a:blip r:embed="rId2"/>
          <a:stretch>
            <a:fillRect/>
          </a:stretch>
        </p:blipFill>
        <p:spPr>
          <a:xfrm>
            <a:off x="2263117" y="792328"/>
            <a:ext cx="3427630" cy="1300741"/>
          </a:xfrm>
          <a:prstGeom prst="rect">
            <a:avLst/>
          </a:prstGeom>
        </p:spPr>
      </p:pic>
      <p:sp>
        <p:nvSpPr>
          <p:cNvPr id="6" name="TextBox 5">
            <a:extLst>
              <a:ext uri="{FF2B5EF4-FFF2-40B4-BE49-F238E27FC236}">
                <a16:creationId xmlns:a16="http://schemas.microsoft.com/office/drawing/2014/main" id="{BDCBEF29-1CB2-0391-9C8D-B19F9AE4B923}"/>
              </a:ext>
            </a:extLst>
          </p:cNvPr>
          <p:cNvSpPr txBox="1"/>
          <p:nvPr/>
        </p:nvSpPr>
        <p:spPr>
          <a:xfrm>
            <a:off x="1" y="2105865"/>
            <a:ext cx="8686800" cy="646331"/>
          </a:xfrm>
          <a:prstGeom prst="rect">
            <a:avLst/>
          </a:prstGeom>
          <a:noFill/>
        </p:spPr>
        <p:txBody>
          <a:bodyPr wrap="square" rtlCol="0">
            <a:spAutoFit/>
          </a:bodyPr>
          <a:lstStyle/>
          <a:p>
            <a:r>
              <a:rPr lang="en-US" i="1" dirty="0"/>
              <a:t>How the actual property changes with respect to the amount of it in the mixture with everything else held constant</a:t>
            </a:r>
          </a:p>
        </p:txBody>
      </p:sp>
      <p:sp>
        <p:nvSpPr>
          <p:cNvPr id="9" name="TextBox 8">
            <a:extLst>
              <a:ext uri="{FF2B5EF4-FFF2-40B4-BE49-F238E27FC236}">
                <a16:creationId xmlns:a16="http://schemas.microsoft.com/office/drawing/2014/main" id="{A06E6230-03D0-E432-6FE0-FB1280710768}"/>
              </a:ext>
            </a:extLst>
          </p:cNvPr>
          <p:cNvSpPr txBox="1"/>
          <p:nvPr/>
        </p:nvSpPr>
        <p:spPr>
          <a:xfrm>
            <a:off x="0" y="3670529"/>
            <a:ext cx="8686800" cy="646330"/>
          </a:xfrm>
          <a:prstGeom prst="rect">
            <a:avLst/>
          </a:prstGeom>
          <a:noFill/>
        </p:spPr>
        <p:txBody>
          <a:bodyPr wrap="square" rtlCol="0">
            <a:spAutoFit/>
          </a:bodyPr>
          <a:lstStyle/>
          <a:p>
            <a:r>
              <a:rPr lang="en-US" dirty="0"/>
              <a:t>These can be hard to represent, because The relationship can change in different ways depending on other factors.</a:t>
            </a:r>
          </a:p>
        </p:txBody>
      </p:sp>
      <p:sp>
        <p:nvSpPr>
          <p:cNvPr id="10" name="TextBox 9">
            <a:extLst>
              <a:ext uri="{FF2B5EF4-FFF2-40B4-BE49-F238E27FC236}">
                <a16:creationId xmlns:a16="http://schemas.microsoft.com/office/drawing/2014/main" id="{BF38FB28-98F7-1E87-1F81-911681D59D09}"/>
              </a:ext>
            </a:extLst>
          </p:cNvPr>
          <p:cNvSpPr txBox="1"/>
          <p:nvPr/>
        </p:nvSpPr>
        <p:spPr>
          <a:xfrm>
            <a:off x="6062133" y="1028459"/>
            <a:ext cx="2235200" cy="646331"/>
          </a:xfrm>
          <a:prstGeom prst="rect">
            <a:avLst/>
          </a:prstGeom>
          <a:noFill/>
        </p:spPr>
        <p:txBody>
          <a:bodyPr wrap="square" rtlCol="0">
            <a:spAutoFit/>
          </a:bodyPr>
          <a:lstStyle/>
          <a:p>
            <a:pPr algn="ctr"/>
            <a:r>
              <a:rPr lang="en-US" dirty="0"/>
              <a:t>Quantities of other substances</a:t>
            </a:r>
          </a:p>
        </p:txBody>
      </p:sp>
      <p:cxnSp>
        <p:nvCxnSpPr>
          <p:cNvPr id="12" name="Straight Arrow Connector 11">
            <a:extLst>
              <a:ext uri="{FF2B5EF4-FFF2-40B4-BE49-F238E27FC236}">
                <a16:creationId xmlns:a16="http://schemas.microsoft.com/office/drawing/2014/main" id="{4DD377F3-7131-7A2F-5F6B-119D4FD54EF6}"/>
              </a:ext>
            </a:extLst>
          </p:cNvPr>
          <p:cNvCxnSpPr/>
          <p:nvPr/>
        </p:nvCxnSpPr>
        <p:spPr>
          <a:xfrm flipH="1">
            <a:off x="5367867" y="1338828"/>
            <a:ext cx="931333" cy="3359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AF506ED-5D67-6E2E-2F4C-FA2218B642C1}"/>
                  </a:ext>
                </a:extLst>
              </p:cNvPr>
              <p:cNvSpPr txBox="1"/>
              <p:nvPr/>
            </p:nvSpPr>
            <p:spPr>
              <a:xfrm>
                <a:off x="47897" y="5342841"/>
                <a:ext cx="8591005" cy="6977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𝑛𝑀</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b="0" i="1" smtClean="0">
                              <a:latin typeface="Cambria Math" panose="02040503050406030204" pitchFamily="18" charset="0"/>
                            </a:rPr>
                            <m:t>𝑃</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sub>
                      </m:sSub>
                      <m:r>
                        <a:rPr lang="en-US" b="0" i="1" smtClean="0">
                          <a:latin typeface="Cambria Math" panose="02040503050406030204" pitchFamily="18" charset="0"/>
                        </a:rPr>
                        <m:t>𝑑𝑇</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𝑃</m:t>
                                  </m:r>
                                </m:den>
                              </m:f>
                            </m:e>
                          </m:d>
                        </m:e>
                        <m:sub>
                          <m:r>
                            <a:rPr lang="en-US" b="0" i="1" smtClean="0">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𝑑𝑃</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1</m:t>
                                      </m:r>
                                    </m:sub>
                                  </m:sSub>
                                </m:den>
                              </m:f>
                            </m:e>
                          </m:d>
                        </m:e>
                        <m:sub>
                          <m:r>
                            <a:rPr lang="en-US" b="0" i="1" smtClean="0">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rPr>
                                    <m:t>𝑑</m:t>
                                  </m:r>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den>
                              </m:f>
                            </m:e>
                          </m:d>
                        </m:e>
                        <m:sub>
                          <m:r>
                            <a:rPr lang="en-US" b="0" i="1" smtClean="0">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𝑃</m:t>
                          </m:r>
                          <m:r>
                            <a:rPr lang="en-US" i="1">
                              <a:latin typeface="Cambria Math" panose="02040503050406030204" pitchFamily="18" charset="0"/>
                            </a:rPr>
                            <m:t>,</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1</m:t>
                              </m:r>
                            </m:sub>
                          </m:sSub>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m:oMathPara>
                </a14:m>
                <a:endParaRPr lang="en-US" dirty="0"/>
              </a:p>
            </p:txBody>
          </p:sp>
        </mc:Choice>
        <mc:Fallback xmlns="">
          <p:sp>
            <p:nvSpPr>
              <p:cNvPr id="13" name="TextBox 12">
                <a:extLst>
                  <a:ext uri="{FF2B5EF4-FFF2-40B4-BE49-F238E27FC236}">
                    <a16:creationId xmlns:a16="http://schemas.microsoft.com/office/drawing/2014/main" id="{AAF506ED-5D67-6E2E-2F4C-FA2218B642C1}"/>
                  </a:ext>
                </a:extLst>
              </p:cNvPr>
              <p:cNvSpPr txBox="1">
                <a:spLocks noRot="1" noChangeAspect="1" noMove="1" noResize="1" noEditPoints="1" noAdjustHandles="1" noChangeArrowheads="1" noChangeShapeType="1" noTextEdit="1"/>
              </p:cNvSpPr>
              <p:nvPr/>
            </p:nvSpPr>
            <p:spPr>
              <a:xfrm>
                <a:off x="47897" y="5342841"/>
                <a:ext cx="8591005" cy="697755"/>
              </a:xfrm>
              <a:prstGeom prst="rect">
                <a:avLst/>
              </a:prstGeom>
              <a:blipFill>
                <a:blip r:embed="rId4"/>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8B4A5C92-D67A-94DB-E533-B320C6FD1622}"/>
              </a:ext>
            </a:extLst>
          </p:cNvPr>
          <p:cNvSpPr txBox="1"/>
          <p:nvPr/>
        </p:nvSpPr>
        <p:spPr>
          <a:xfrm>
            <a:off x="-78649" y="4316859"/>
            <a:ext cx="8765450" cy="646331"/>
          </a:xfrm>
          <a:prstGeom prst="rect">
            <a:avLst/>
          </a:prstGeom>
          <a:noFill/>
        </p:spPr>
        <p:txBody>
          <a:bodyPr wrap="square" rtlCol="0">
            <a:spAutoFit/>
          </a:bodyPr>
          <a:lstStyle/>
          <a:p>
            <a:r>
              <a:rPr lang="en-US" dirty="0"/>
              <a:t>Representing a change in a property based on the changes of its dependent variables (using a two-substance mixture for simplicity)</a:t>
            </a:r>
          </a:p>
        </p:txBody>
      </p:sp>
      <p:sp>
        <p:nvSpPr>
          <p:cNvPr id="15" name="TextBox 14">
            <a:extLst>
              <a:ext uri="{FF2B5EF4-FFF2-40B4-BE49-F238E27FC236}">
                <a16:creationId xmlns:a16="http://schemas.microsoft.com/office/drawing/2014/main" id="{62652D40-6CFA-140C-300F-6962BBAFAFFA}"/>
              </a:ext>
            </a:extLst>
          </p:cNvPr>
          <p:cNvSpPr txBox="1"/>
          <p:nvPr/>
        </p:nvSpPr>
        <p:spPr>
          <a:xfrm>
            <a:off x="4851399" y="6484467"/>
            <a:ext cx="3230949" cy="369332"/>
          </a:xfrm>
          <a:prstGeom prst="rect">
            <a:avLst/>
          </a:prstGeom>
          <a:noFill/>
        </p:spPr>
        <p:txBody>
          <a:bodyPr wrap="none" rtlCol="0">
            <a:spAutoFit/>
          </a:bodyPr>
          <a:lstStyle/>
          <a:p>
            <a:r>
              <a:rPr lang="en-US" dirty="0"/>
              <a:t>Can be represented as partials</a:t>
            </a:r>
          </a:p>
        </p:txBody>
      </p:sp>
      <p:cxnSp>
        <p:nvCxnSpPr>
          <p:cNvPr id="17" name="Straight Arrow Connector 16">
            <a:extLst>
              <a:ext uri="{FF2B5EF4-FFF2-40B4-BE49-F238E27FC236}">
                <a16:creationId xmlns:a16="http://schemas.microsoft.com/office/drawing/2014/main" id="{6B3FFDE7-2340-FDBF-DC87-0D690FCF01FD}"/>
              </a:ext>
            </a:extLst>
          </p:cNvPr>
          <p:cNvCxnSpPr>
            <a:stCxn id="15" idx="0"/>
          </p:cNvCxnSpPr>
          <p:nvPr/>
        </p:nvCxnSpPr>
        <p:spPr>
          <a:xfrm flipH="1" flipV="1">
            <a:off x="5520267" y="6040596"/>
            <a:ext cx="946607" cy="443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401612E7-CFBA-0390-9B31-D79F4550BB5B}"/>
              </a:ext>
            </a:extLst>
          </p:cNvPr>
          <p:cNvCxnSpPr>
            <a:stCxn id="15" idx="0"/>
          </p:cNvCxnSpPr>
          <p:nvPr/>
        </p:nvCxnSpPr>
        <p:spPr>
          <a:xfrm flipV="1">
            <a:off x="6466874" y="5914893"/>
            <a:ext cx="712859" cy="5695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132A082-7759-24DB-AC78-EBBD97EA95A8}"/>
                  </a:ext>
                </a:extLst>
              </p:cNvPr>
              <p:cNvSpPr txBox="1"/>
              <p:nvPr/>
            </p:nvSpPr>
            <p:spPr>
              <a:xfrm>
                <a:off x="35584" y="7074701"/>
                <a:ext cx="22275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𝑛𝑀</m:t>
                          </m:r>
                        </m:e>
                      </m:d>
                      <m:r>
                        <a:rPr lang="en-US" b="0" i="1" smtClean="0">
                          <a:latin typeface="Cambria Math" panose="02040503050406030204" pitchFamily="18" charset="0"/>
                        </a:rPr>
                        <m:t>=</m:t>
                      </m:r>
                      <m:r>
                        <a:rPr lang="en-US" b="0" i="1" smtClean="0">
                          <a:latin typeface="Cambria Math" panose="02040503050406030204" pitchFamily="18" charset="0"/>
                        </a:rPr>
                        <m:t>𝑛𝑑𝑀</m:t>
                      </m:r>
                      <m:r>
                        <a:rPr lang="en-US" b="0" i="1" smtClean="0">
                          <a:latin typeface="Cambria Math" panose="02040503050406030204" pitchFamily="18" charset="0"/>
                        </a:rPr>
                        <m:t>+</m:t>
                      </m:r>
                      <m:r>
                        <a:rPr lang="en-US" b="0" i="1" smtClean="0">
                          <a:latin typeface="Cambria Math" panose="02040503050406030204" pitchFamily="18" charset="0"/>
                        </a:rPr>
                        <m:t>𝑀𝑑𝑛</m:t>
                      </m:r>
                    </m:oMath>
                  </m:oMathPara>
                </a14:m>
                <a:endParaRPr lang="en-US" dirty="0"/>
              </a:p>
            </p:txBody>
          </p:sp>
        </mc:Choice>
        <mc:Fallback xmlns="">
          <p:sp>
            <p:nvSpPr>
              <p:cNvPr id="20" name="TextBox 19">
                <a:extLst>
                  <a:ext uri="{FF2B5EF4-FFF2-40B4-BE49-F238E27FC236}">
                    <a16:creationId xmlns:a16="http://schemas.microsoft.com/office/drawing/2014/main" id="{D132A082-7759-24DB-AC78-EBBD97EA95A8}"/>
                  </a:ext>
                </a:extLst>
              </p:cNvPr>
              <p:cNvSpPr txBox="1">
                <a:spLocks noRot="1" noChangeAspect="1" noMove="1" noResize="1" noEditPoints="1" noAdjustHandles="1" noChangeArrowheads="1" noChangeShapeType="1" noTextEdit="1"/>
              </p:cNvSpPr>
              <p:nvPr/>
            </p:nvSpPr>
            <p:spPr>
              <a:xfrm>
                <a:off x="35584" y="7074701"/>
                <a:ext cx="2227533" cy="276999"/>
              </a:xfrm>
              <a:prstGeom prst="rect">
                <a:avLst/>
              </a:prstGeom>
              <a:blipFill>
                <a:blip r:embed="rId5"/>
                <a:stretch>
                  <a:fillRect l="-2192" r="-2466"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573D44-1BEC-57FB-177C-94F2182770AB}"/>
                  </a:ext>
                </a:extLst>
              </p:cNvPr>
              <p:cNvSpPr txBox="1"/>
              <p:nvPr/>
            </p:nvSpPr>
            <p:spPr>
              <a:xfrm>
                <a:off x="2032223" y="7403630"/>
                <a:ext cx="29824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𝑛𝑑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𝑑𝑛</m:t>
                      </m:r>
                    </m:oMath>
                  </m:oMathPara>
                </a14:m>
                <a:endParaRPr lang="en-US" dirty="0"/>
              </a:p>
            </p:txBody>
          </p:sp>
        </mc:Choice>
        <mc:Fallback xmlns="">
          <p:sp>
            <p:nvSpPr>
              <p:cNvPr id="21" name="TextBox 20">
                <a:extLst>
                  <a:ext uri="{FF2B5EF4-FFF2-40B4-BE49-F238E27FC236}">
                    <a16:creationId xmlns:a16="http://schemas.microsoft.com/office/drawing/2014/main" id="{C4573D44-1BEC-57FB-177C-94F2182770AB}"/>
                  </a:ext>
                </a:extLst>
              </p:cNvPr>
              <p:cNvSpPr txBox="1">
                <a:spLocks noRot="1" noChangeAspect="1" noMove="1" noResize="1" noEditPoints="1" noAdjustHandles="1" noChangeArrowheads="1" noChangeShapeType="1" noTextEdit="1"/>
              </p:cNvSpPr>
              <p:nvPr/>
            </p:nvSpPr>
            <p:spPr>
              <a:xfrm>
                <a:off x="2032223" y="7403630"/>
                <a:ext cx="2982420" cy="276999"/>
              </a:xfrm>
              <a:prstGeom prst="rect">
                <a:avLst/>
              </a:prstGeom>
              <a:blipFill>
                <a:blip r:embed="rId6"/>
                <a:stretch>
                  <a:fillRect l="-1633" r="-1429"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D5AC17C-06CF-26C3-EED5-189BB82071AA}"/>
                  </a:ext>
                </a:extLst>
              </p:cNvPr>
              <p:cNvSpPr txBox="1"/>
              <p:nvPr/>
            </p:nvSpPr>
            <p:spPr>
              <a:xfrm>
                <a:off x="5036899" y="6992848"/>
                <a:ext cx="30454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𝑛𝑑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𝑑𝑛</m:t>
                      </m:r>
                    </m:oMath>
                  </m:oMathPara>
                </a14:m>
                <a:endParaRPr lang="en-US" dirty="0"/>
              </a:p>
            </p:txBody>
          </p:sp>
        </mc:Choice>
        <mc:Fallback xmlns="">
          <p:sp>
            <p:nvSpPr>
              <p:cNvPr id="22" name="TextBox 21">
                <a:extLst>
                  <a:ext uri="{FF2B5EF4-FFF2-40B4-BE49-F238E27FC236}">
                    <a16:creationId xmlns:a16="http://schemas.microsoft.com/office/drawing/2014/main" id="{1D5AC17C-06CF-26C3-EED5-189BB82071AA}"/>
                  </a:ext>
                </a:extLst>
              </p:cNvPr>
              <p:cNvSpPr txBox="1">
                <a:spLocks noRot="1" noChangeAspect="1" noMove="1" noResize="1" noEditPoints="1" noAdjustHandles="1" noChangeArrowheads="1" noChangeShapeType="1" noTextEdit="1"/>
              </p:cNvSpPr>
              <p:nvPr/>
            </p:nvSpPr>
            <p:spPr>
              <a:xfrm>
                <a:off x="5036899" y="6992848"/>
                <a:ext cx="3045449" cy="276999"/>
              </a:xfrm>
              <a:prstGeom prst="rect">
                <a:avLst/>
              </a:prstGeom>
              <a:blipFill>
                <a:blip r:embed="rId7"/>
                <a:stretch>
                  <a:fillRect l="-800" r="-800" b="-15217"/>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44C3B17B-F21E-9EFE-A692-AC86655347DB}"/>
              </a:ext>
            </a:extLst>
          </p:cNvPr>
          <p:cNvSpPr txBox="1"/>
          <p:nvPr/>
        </p:nvSpPr>
        <p:spPr>
          <a:xfrm>
            <a:off x="0" y="7887904"/>
            <a:ext cx="5581528" cy="369332"/>
          </a:xfrm>
          <a:prstGeom prst="rect">
            <a:avLst/>
          </a:prstGeom>
          <a:noFill/>
        </p:spPr>
        <p:txBody>
          <a:bodyPr wrap="none" rtlCol="0">
            <a:spAutoFit/>
          </a:bodyPr>
          <a:lstStyle/>
          <a:p>
            <a:r>
              <a:rPr lang="en-US" dirty="0"/>
              <a:t>Combining all these equations ans inserting partials…</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98A44F3-9E58-3E99-7F6E-3F9D6B733BD7}"/>
                  </a:ext>
                </a:extLst>
              </p:cNvPr>
              <p:cNvSpPr txBox="1"/>
              <p:nvPr/>
            </p:nvSpPr>
            <p:spPr>
              <a:xfrm>
                <a:off x="-414486" y="8354886"/>
                <a:ext cx="9515769" cy="6104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𝑛𝑑𝑀</m:t>
                      </m:r>
                      <m:r>
                        <a:rPr lang="en-US" sz="1600" i="1" smtClean="0">
                          <a:latin typeface="Cambria Math" panose="02040503050406030204" pitchFamily="18" charset="0"/>
                        </a:rPr>
                        <m:t>+</m:t>
                      </m:r>
                      <m:r>
                        <a:rPr lang="en-US" sz="1600" i="1" smtClean="0">
                          <a:latin typeface="Cambria Math" panose="02040503050406030204" pitchFamily="18" charset="0"/>
                        </a:rPr>
                        <m:t>𝑀𝑑𝑛</m:t>
                      </m:r>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𝑛𝑀</m:t>
                                  </m:r>
                                  <m:r>
                                    <a:rPr lang="en-US" sz="1600" i="1">
                                      <a:latin typeface="Cambria Math" panose="02040503050406030204" pitchFamily="18" charset="0"/>
                                      <a:ea typeface="Cambria Math" panose="02040503050406030204" pitchFamily="18" charset="0"/>
                                    </a:rPr>
                                    <m:t>)</m:t>
                                  </m:r>
                                </m:num>
                                <m:den>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𝑇</m:t>
                                  </m:r>
                                </m:den>
                              </m:f>
                            </m:e>
                          </m:d>
                        </m:e>
                        <m:sub>
                          <m:r>
                            <a:rPr lang="en-US" sz="1600" i="1">
                              <a:latin typeface="Cambria Math" panose="02040503050406030204" pitchFamily="18" charset="0"/>
                            </a:rPr>
                            <m:t>𝑃</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2</m:t>
                              </m:r>
                            </m:sub>
                          </m:sSub>
                        </m:sub>
                      </m:sSub>
                      <m:r>
                        <a:rPr lang="en-US" sz="1600" i="1">
                          <a:latin typeface="Cambria Math" panose="02040503050406030204" pitchFamily="18" charset="0"/>
                        </a:rPr>
                        <m:t>𝑑𝑇</m:t>
                      </m:r>
                      <m:r>
                        <a:rPr lang="en-US" sz="1600" i="1">
                          <a:latin typeface="Cambria Math" panose="02040503050406030204" pitchFamily="18" charset="0"/>
                        </a:rPr>
                        <m:t>+</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𝑛𝑀</m:t>
                                  </m:r>
                                  <m:r>
                                    <a:rPr lang="en-US" sz="1600" i="1">
                                      <a:latin typeface="Cambria Math" panose="02040503050406030204" pitchFamily="18" charset="0"/>
                                      <a:ea typeface="Cambria Math" panose="02040503050406030204" pitchFamily="18" charset="0"/>
                                    </a:rPr>
                                    <m:t>)</m:t>
                                  </m:r>
                                </m:num>
                                <m:den>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𝑃</m:t>
                                  </m:r>
                                </m:den>
                              </m:f>
                            </m:e>
                          </m:d>
                        </m:e>
                        <m:sub>
                          <m:r>
                            <a:rPr lang="en-US" sz="1600" i="1">
                              <a:latin typeface="Cambria Math" panose="02040503050406030204" pitchFamily="18" charset="0"/>
                            </a:rPr>
                            <m:t>𝑇</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2</m:t>
                              </m:r>
                            </m:sub>
                          </m:sSub>
                        </m:sub>
                      </m:sSub>
                      <m:r>
                        <a:rPr lang="en-US" sz="1600" b="0" i="1" smtClean="0">
                          <a:latin typeface="Cambria Math" panose="02040503050406030204" pitchFamily="18" charset="0"/>
                        </a:rPr>
                        <m:t>𝑑𝑃</m:t>
                      </m:r>
                      <m:r>
                        <a:rPr lang="en-US" sz="1600" b="0" i="1" smtClean="0">
                          <a:latin typeface="Cambria Math" panose="02040503050406030204" pitchFamily="18" charset="0"/>
                        </a:rPr>
                        <m:t>+</m:t>
                      </m:r>
                      <m:r>
                        <a:rPr lang="en-US" sz="1600" i="1">
                          <a:latin typeface="Cambria Math" panose="02040503050406030204" pitchFamily="18" charset="0"/>
                        </a:rPr>
                        <m:t>𝑛</m:t>
                      </m:r>
                      <m:acc>
                        <m:accPr>
                          <m:chr m:val="̅"/>
                          <m:ctrlPr>
                            <a:rPr lang="en-US" sz="1600" i="1" smtClean="0">
                              <a:latin typeface="Cambria Math" panose="02040503050406030204" pitchFamily="18" charset="0"/>
                            </a:rPr>
                          </m:ctrlPr>
                        </m:acc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1</m:t>
                              </m:r>
                            </m:sub>
                          </m:sSub>
                        </m:e>
                      </m:acc>
                      <m:r>
                        <a:rPr lang="en-US" sz="1600" i="1">
                          <a:latin typeface="Cambria Math" panose="02040503050406030204" pitchFamily="18" charset="0"/>
                        </a:rPr>
                        <m:t>𝑑</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1</m:t>
                              </m:r>
                            </m:sub>
                          </m:sSub>
                        </m:e>
                      </m:acc>
                      <m:r>
                        <a:rPr lang="en-US" sz="1600" i="1">
                          <a:latin typeface="Cambria Math" panose="02040503050406030204" pitchFamily="18" charset="0"/>
                        </a:rPr>
                        <m:t>𝑑𝑛</m:t>
                      </m:r>
                      <m:r>
                        <a:rPr lang="en-US" sz="1600" b="0" i="1" smtClean="0">
                          <a:latin typeface="Cambria Math" panose="02040503050406030204" pitchFamily="18" charset="0"/>
                        </a:rPr>
                        <m:t>+</m:t>
                      </m:r>
                      <m:r>
                        <a:rPr lang="en-US" sz="1600" i="1">
                          <a:latin typeface="Cambria Math" panose="02040503050406030204" pitchFamily="18" charset="0"/>
                        </a:rPr>
                        <m:t>𝑛</m:t>
                      </m:r>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2</m:t>
                              </m:r>
                            </m:sub>
                          </m:sSub>
                        </m:e>
                      </m:acc>
                      <m:r>
                        <a:rPr lang="en-US" sz="1600" i="1">
                          <a:latin typeface="Cambria Math" panose="02040503050406030204" pitchFamily="18" charset="0"/>
                        </a:rPr>
                        <m:t>𝑑</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2</m:t>
                              </m:r>
                            </m:sub>
                          </m:sSub>
                        </m:e>
                      </m:acc>
                      <m:r>
                        <a:rPr lang="en-US" sz="1600" i="1">
                          <a:latin typeface="Cambria Math" panose="02040503050406030204" pitchFamily="18" charset="0"/>
                        </a:rPr>
                        <m:t>𝑑𝑛</m:t>
                      </m:r>
                    </m:oMath>
                  </m:oMathPara>
                </a14:m>
                <a:endParaRPr lang="en-US" sz="1600" dirty="0"/>
              </a:p>
            </p:txBody>
          </p:sp>
        </mc:Choice>
        <mc:Fallback xmlns="">
          <p:sp>
            <p:nvSpPr>
              <p:cNvPr id="24" name="TextBox 23">
                <a:extLst>
                  <a:ext uri="{FF2B5EF4-FFF2-40B4-BE49-F238E27FC236}">
                    <a16:creationId xmlns:a16="http://schemas.microsoft.com/office/drawing/2014/main" id="{698A44F3-9E58-3E99-7F6E-3F9D6B733BD7}"/>
                  </a:ext>
                </a:extLst>
              </p:cNvPr>
              <p:cNvSpPr txBox="1">
                <a:spLocks noRot="1" noChangeAspect="1" noMove="1" noResize="1" noEditPoints="1" noAdjustHandles="1" noChangeArrowheads="1" noChangeShapeType="1" noTextEdit="1"/>
              </p:cNvSpPr>
              <p:nvPr/>
            </p:nvSpPr>
            <p:spPr>
              <a:xfrm>
                <a:off x="-414486" y="8354886"/>
                <a:ext cx="9515769" cy="61042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7253FFC-573D-5F5A-3F54-EC80156660F5}"/>
                  </a:ext>
                </a:extLst>
              </p:cNvPr>
              <p:cNvSpPr txBox="1"/>
              <p:nvPr/>
            </p:nvSpPr>
            <p:spPr>
              <a:xfrm>
                <a:off x="0" y="8965310"/>
                <a:ext cx="4278672" cy="369332"/>
              </a:xfrm>
              <a:prstGeom prst="rect">
                <a:avLst/>
              </a:prstGeom>
              <a:noFill/>
            </p:spPr>
            <p:txBody>
              <a:bodyPr wrap="none" rtlCol="0">
                <a:spAutoFit/>
              </a:bodyPr>
              <a:lstStyle/>
              <a:p>
                <a:r>
                  <a:rPr lang="en-US" dirty="0"/>
                  <a:t>Consolidating terms into </a:t>
                </a:r>
                <a14:m>
                  <m:oMath xmlns:m="http://schemas.openxmlformats.org/officeDocument/2006/math">
                    <m:r>
                      <a:rPr lang="en-US" b="0" i="1" smtClean="0">
                        <a:latin typeface="Cambria Math" panose="02040503050406030204" pitchFamily="18" charset="0"/>
                      </a:rPr>
                      <m:t>𝑛</m:t>
                    </m:r>
                  </m:oMath>
                </a14:m>
                <a:r>
                  <a:rPr lang="en-US" dirty="0"/>
                  <a:t> and </a:t>
                </a:r>
                <a14:m>
                  <m:oMath xmlns:m="http://schemas.openxmlformats.org/officeDocument/2006/math">
                    <m:r>
                      <a:rPr lang="en-US" b="0" i="1" smtClean="0">
                        <a:latin typeface="Cambria Math" panose="02040503050406030204" pitchFamily="18" charset="0"/>
                      </a:rPr>
                      <m:t>𝑑𝑛</m:t>
                    </m:r>
                  </m:oMath>
                </a14:m>
                <a:r>
                  <a:rPr lang="en-US" dirty="0"/>
                  <a:t> camps</a:t>
                </a:r>
              </a:p>
            </p:txBody>
          </p:sp>
        </mc:Choice>
        <mc:Fallback xmlns="">
          <p:sp>
            <p:nvSpPr>
              <p:cNvPr id="25" name="TextBox 24">
                <a:extLst>
                  <a:ext uri="{FF2B5EF4-FFF2-40B4-BE49-F238E27FC236}">
                    <a16:creationId xmlns:a16="http://schemas.microsoft.com/office/drawing/2014/main" id="{C7253FFC-573D-5F5A-3F54-EC80156660F5}"/>
                  </a:ext>
                </a:extLst>
              </p:cNvPr>
              <p:cNvSpPr txBox="1">
                <a:spLocks noRot="1" noChangeAspect="1" noMove="1" noResize="1" noEditPoints="1" noAdjustHandles="1" noChangeArrowheads="1" noChangeShapeType="1" noTextEdit="1"/>
              </p:cNvSpPr>
              <p:nvPr/>
            </p:nvSpPr>
            <p:spPr>
              <a:xfrm>
                <a:off x="0" y="8965310"/>
                <a:ext cx="4278672" cy="369332"/>
              </a:xfrm>
              <a:prstGeom prst="rect">
                <a:avLst/>
              </a:prstGeom>
              <a:blipFill>
                <a:blip r:embed="rId9"/>
                <a:stretch>
                  <a:fillRect l="-1140" t="-8333" r="-285" b="-2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C5FF9E7-D48A-E7B1-EDAE-617DF42E7AB3}"/>
                  </a:ext>
                </a:extLst>
              </p:cNvPr>
              <p:cNvSpPr txBox="1"/>
              <p:nvPr/>
            </p:nvSpPr>
            <p:spPr>
              <a:xfrm>
                <a:off x="2397" y="9441419"/>
                <a:ext cx="8703408" cy="737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𝑑𝑃</m:t>
                          </m:r>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b="0" i="1" smtClean="0">
                          <a:latin typeface="Cambria Math" panose="02040503050406030204" pitchFamily="18" charset="0"/>
                        </a:rPr>
                        <m:t>𝑛</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e>
                      </m:d>
                      <m:r>
                        <a:rPr lang="en-US" b="0" i="1" smtClean="0">
                          <a:latin typeface="Cambria Math" panose="02040503050406030204" pitchFamily="18" charset="0"/>
                        </a:rPr>
                        <m:t>𝑑𝑛</m:t>
                      </m:r>
                      <m:r>
                        <a:rPr lang="en-US" b="0" i="1" smtClean="0">
                          <a:latin typeface="Cambria Math" panose="02040503050406030204" pitchFamily="18" charset="0"/>
                        </a:rPr>
                        <m:t>=0</m:t>
                      </m:r>
                    </m:oMath>
                  </m:oMathPara>
                </a14:m>
                <a:endParaRPr lang="en-US" dirty="0"/>
              </a:p>
            </p:txBody>
          </p:sp>
        </mc:Choice>
        <mc:Fallback xmlns="">
          <p:sp>
            <p:nvSpPr>
              <p:cNvPr id="26" name="TextBox 25">
                <a:extLst>
                  <a:ext uri="{FF2B5EF4-FFF2-40B4-BE49-F238E27FC236}">
                    <a16:creationId xmlns:a16="http://schemas.microsoft.com/office/drawing/2014/main" id="{7C5FF9E7-D48A-E7B1-EDAE-617DF42E7AB3}"/>
                  </a:ext>
                </a:extLst>
              </p:cNvPr>
              <p:cNvSpPr txBox="1">
                <a:spLocks noRot="1" noChangeAspect="1" noMove="1" noResize="1" noEditPoints="1" noAdjustHandles="1" noChangeArrowheads="1" noChangeShapeType="1" noTextEdit="1"/>
              </p:cNvSpPr>
              <p:nvPr/>
            </p:nvSpPr>
            <p:spPr>
              <a:xfrm>
                <a:off x="2397" y="9441419"/>
                <a:ext cx="8703408" cy="73770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D82E166-24D6-709E-81F0-3CF4C2744451}"/>
                  </a:ext>
                </a:extLst>
              </p:cNvPr>
              <p:cNvSpPr txBox="1"/>
              <p:nvPr/>
            </p:nvSpPr>
            <p:spPr>
              <a:xfrm>
                <a:off x="0" y="10420677"/>
                <a:ext cx="4216860" cy="369332"/>
              </a:xfrm>
              <a:prstGeom prst="rect">
                <a:avLst/>
              </a:prstGeom>
              <a:noFill/>
            </p:spPr>
            <p:txBody>
              <a:bodyPr wrap="none" rtlCol="0">
                <a:spAutoFit/>
              </a:bodyPr>
              <a:lstStyle/>
              <a:p>
                <a:r>
                  <a:rPr lang="en-US" dirty="0"/>
                  <a:t>Since </a:t>
                </a:r>
                <a14:m>
                  <m:oMath xmlns:m="http://schemas.openxmlformats.org/officeDocument/2006/math">
                    <m:r>
                      <a:rPr lang="en-US" b="0" i="1" smtClean="0">
                        <a:latin typeface="Cambria Math" panose="02040503050406030204" pitchFamily="18" charset="0"/>
                      </a:rPr>
                      <m:t>𝑛</m:t>
                    </m:r>
                  </m:oMath>
                </a14:m>
                <a:r>
                  <a:rPr lang="en-US" dirty="0"/>
                  <a:t> and </a:t>
                </a:r>
                <a14:m>
                  <m:oMath xmlns:m="http://schemas.openxmlformats.org/officeDocument/2006/math">
                    <m:r>
                      <a:rPr lang="en-US" b="0" i="1" smtClean="0">
                        <a:latin typeface="Cambria Math" panose="02040503050406030204" pitchFamily="18" charset="0"/>
                      </a:rPr>
                      <m:t>𝑑𝑛</m:t>
                    </m:r>
                  </m:oMath>
                </a14:m>
                <a:r>
                  <a:rPr lang="en-US" dirty="0"/>
                  <a:t> don’t rely on each other…</a:t>
                </a:r>
              </a:p>
            </p:txBody>
          </p:sp>
        </mc:Choice>
        <mc:Fallback xmlns="">
          <p:sp>
            <p:nvSpPr>
              <p:cNvPr id="4" name="TextBox 3">
                <a:extLst>
                  <a:ext uri="{FF2B5EF4-FFF2-40B4-BE49-F238E27FC236}">
                    <a16:creationId xmlns:a16="http://schemas.microsoft.com/office/drawing/2014/main" id="{9D82E166-24D6-709E-81F0-3CF4C2744451}"/>
                  </a:ext>
                </a:extLst>
              </p:cNvPr>
              <p:cNvSpPr txBox="1">
                <a:spLocks noRot="1" noChangeAspect="1" noMove="1" noResize="1" noEditPoints="1" noAdjustHandles="1" noChangeArrowheads="1" noChangeShapeType="1" noTextEdit="1"/>
              </p:cNvSpPr>
              <p:nvPr/>
            </p:nvSpPr>
            <p:spPr>
              <a:xfrm>
                <a:off x="0" y="10420677"/>
                <a:ext cx="4216860" cy="369332"/>
              </a:xfrm>
              <a:prstGeom prst="rect">
                <a:avLst/>
              </a:prstGeom>
              <a:blipFill>
                <a:blip r:embed="rId11"/>
                <a:stretch>
                  <a:fillRect l="-1156" t="-6557" r="-434"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A136842-5200-095C-87A7-F1B54325514D}"/>
                  </a:ext>
                </a:extLst>
              </p:cNvPr>
              <p:cNvSpPr txBox="1"/>
              <p:nvPr/>
            </p:nvSpPr>
            <p:spPr>
              <a:xfrm>
                <a:off x="1034047" y="11031565"/>
                <a:ext cx="2548652" cy="36933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𝑀</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1</m:t>
                              </m:r>
                            </m:sub>
                          </m:sSub>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2</m:t>
                              </m:r>
                            </m:sub>
                          </m:sSub>
                        </m:e>
                      </m:acc>
                    </m:oMath>
                  </m:oMathPara>
                </a14:m>
                <a:endParaRPr lang="en-US" sz="2400" dirty="0"/>
              </a:p>
            </p:txBody>
          </p:sp>
        </mc:Choice>
        <mc:Fallback xmlns="">
          <p:sp>
            <p:nvSpPr>
              <p:cNvPr id="7" name="TextBox 6">
                <a:extLst>
                  <a:ext uri="{FF2B5EF4-FFF2-40B4-BE49-F238E27FC236}">
                    <a16:creationId xmlns:a16="http://schemas.microsoft.com/office/drawing/2014/main" id="{3A136842-5200-095C-87A7-F1B54325514D}"/>
                  </a:ext>
                </a:extLst>
              </p:cNvPr>
              <p:cNvSpPr txBox="1">
                <a:spLocks noRot="1" noChangeAspect="1" noMove="1" noResize="1" noEditPoints="1" noAdjustHandles="1" noChangeArrowheads="1" noChangeShapeType="1" noTextEdit="1"/>
              </p:cNvSpPr>
              <p:nvPr/>
            </p:nvSpPr>
            <p:spPr>
              <a:xfrm>
                <a:off x="1034047" y="11031565"/>
                <a:ext cx="2548652" cy="369332"/>
              </a:xfrm>
              <a:prstGeom prst="rect">
                <a:avLst/>
              </a:prstGeom>
              <a:blipFill>
                <a:blip r:embed="rId12"/>
                <a:stretch>
                  <a:fillRect l="-957" b="-15000"/>
                </a:stretch>
              </a:blipFill>
              <a:ln>
                <a:noFill/>
              </a:ln>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9C8B9415-9455-956B-04F6-4DBEA382018E}"/>
              </a:ext>
            </a:extLst>
          </p:cNvPr>
          <p:cNvCxnSpPr>
            <a:stCxn id="7" idx="3"/>
          </p:cNvCxnSpPr>
          <p:nvPr/>
        </p:nvCxnSpPr>
        <p:spPr>
          <a:xfrm>
            <a:off x="3582699" y="11216231"/>
            <a:ext cx="100623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6494F13-A3CB-7F93-04C8-A5CC4DA14A69}"/>
                  </a:ext>
                </a:extLst>
              </p:cNvPr>
              <p:cNvSpPr txBox="1"/>
              <p:nvPr/>
            </p:nvSpPr>
            <p:spPr>
              <a:xfrm>
                <a:off x="4588933" y="10885290"/>
                <a:ext cx="1349216"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e>
                      </m:nary>
                    </m:oMath>
                  </m:oMathPara>
                </a14:m>
                <a:endParaRPr lang="en-US" dirty="0"/>
              </a:p>
            </p:txBody>
          </p:sp>
        </mc:Choice>
        <mc:Fallback xmlns="">
          <p:sp>
            <p:nvSpPr>
              <p:cNvPr id="18" name="TextBox 17">
                <a:extLst>
                  <a:ext uri="{FF2B5EF4-FFF2-40B4-BE49-F238E27FC236}">
                    <a16:creationId xmlns:a16="http://schemas.microsoft.com/office/drawing/2014/main" id="{D6494F13-A3CB-7F93-04C8-A5CC4DA14A69}"/>
                  </a:ext>
                </a:extLst>
              </p:cNvPr>
              <p:cNvSpPr txBox="1">
                <a:spLocks noRot="1" noChangeAspect="1" noMove="1" noResize="1" noEditPoints="1" noAdjustHandles="1" noChangeArrowheads="1" noChangeShapeType="1" noTextEdit="1"/>
              </p:cNvSpPr>
              <p:nvPr/>
            </p:nvSpPr>
            <p:spPr>
              <a:xfrm>
                <a:off x="4588933" y="10885290"/>
                <a:ext cx="1349216" cy="672235"/>
              </a:xfrm>
              <a:prstGeom prst="rect">
                <a:avLst/>
              </a:prstGeom>
              <a:blipFill>
                <a:blip r:embed="rId13"/>
                <a:stretch>
                  <a:fillRect/>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44016EDD-C4B2-1D5D-0ADD-39E7ACFE41A3}"/>
              </a:ext>
            </a:extLst>
          </p:cNvPr>
          <p:cNvSpPr/>
          <p:nvPr/>
        </p:nvSpPr>
        <p:spPr>
          <a:xfrm>
            <a:off x="1034048" y="10790009"/>
            <a:ext cx="5028086" cy="85327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442B7EF-F0E3-061A-381B-263E5D0739DA}"/>
              </a:ext>
            </a:extLst>
          </p:cNvPr>
          <p:cNvSpPr txBox="1"/>
          <p:nvPr/>
        </p:nvSpPr>
        <p:spPr>
          <a:xfrm>
            <a:off x="2975815" y="11685286"/>
            <a:ext cx="1438214" cy="369332"/>
          </a:xfrm>
          <a:prstGeom prst="rect">
            <a:avLst/>
          </a:prstGeom>
          <a:noFill/>
        </p:spPr>
        <p:txBody>
          <a:bodyPr wrap="none" rtlCol="0">
            <a:spAutoFit/>
          </a:bodyPr>
          <a:lstStyle/>
          <a:p>
            <a:r>
              <a:rPr lang="en-US" dirty="0"/>
              <a:t>Summability</a:t>
            </a:r>
          </a:p>
        </p:txBody>
      </p:sp>
      <p:pic>
        <p:nvPicPr>
          <p:cNvPr id="28" name="Picture 27">
            <a:extLst>
              <a:ext uri="{FF2B5EF4-FFF2-40B4-BE49-F238E27FC236}">
                <a16:creationId xmlns:a16="http://schemas.microsoft.com/office/drawing/2014/main" id="{E923B7B5-219D-CEB2-0A41-CFD668900C37}"/>
              </a:ext>
            </a:extLst>
          </p:cNvPr>
          <p:cNvPicPr>
            <a:picLocks noChangeAspect="1"/>
          </p:cNvPicPr>
          <p:nvPr/>
        </p:nvPicPr>
        <p:blipFill>
          <a:blip r:embed="rId14"/>
          <a:stretch>
            <a:fillRect/>
          </a:stretch>
        </p:blipFill>
        <p:spPr>
          <a:xfrm>
            <a:off x="1181312" y="2641949"/>
            <a:ext cx="5809007" cy="1015783"/>
          </a:xfrm>
          <a:prstGeom prst="rect">
            <a:avLst/>
          </a:prstGeom>
        </p:spPr>
      </p:pic>
    </p:spTree>
    <p:extLst>
      <p:ext uri="{BB962C8B-B14F-4D97-AF65-F5344CB8AC3E}">
        <p14:creationId xmlns:p14="http://schemas.microsoft.com/office/powerpoint/2010/main" val="3913323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211404-D67D-0CDE-0B6F-911012C1ADB1}"/>
              </a:ext>
            </a:extLst>
          </p:cNvPr>
          <p:cNvSpPr txBox="1"/>
          <p:nvPr/>
        </p:nvSpPr>
        <p:spPr>
          <a:xfrm>
            <a:off x="0" y="0"/>
            <a:ext cx="3849131" cy="369332"/>
          </a:xfrm>
          <a:prstGeom prst="rect">
            <a:avLst/>
          </a:prstGeom>
          <a:noFill/>
        </p:spPr>
        <p:txBody>
          <a:bodyPr wrap="none" rtlCol="0">
            <a:spAutoFit/>
          </a:bodyPr>
          <a:lstStyle/>
          <a:p>
            <a:r>
              <a:rPr lang="en-US" dirty="0"/>
              <a:t>Also, from the consolidated function: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E806CF-F762-F153-9F86-FFF9AF2B0926}"/>
                  </a:ext>
                </a:extLst>
              </p:cNvPr>
              <p:cNvSpPr txBox="1"/>
              <p:nvPr/>
            </p:nvSpPr>
            <p:spPr>
              <a:xfrm>
                <a:off x="931333" y="491065"/>
                <a:ext cx="5449825" cy="686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𝑑𝑀</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𝑑𝑃</m:t>
                      </m:r>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3" name="TextBox 2">
                <a:extLst>
                  <a:ext uri="{FF2B5EF4-FFF2-40B4-BE49-F238E27FC236}">
                    <a16:creationId xmlns:a16="http://schemas.microsoft.com/office/drawing/2014/main" id="{D5E806CF-F762-F153-9F86-FFF9AF2B0926}"/>
                  </a:ext>
                </a:extLst>
              </p:cNvPr>
              <p:cNvSpPr txBox="1">
                <a:spLocks noRot="1" noChangeAspect="1" noMove="1" noResize="1" noEditPoints="1" noAdjustHandles="1" noChangeArrowheads="1" noChangeShapeType="1" noTextEdit="1"/>
              </p:cNvSpPr>
              <p:nvPr/>
            </p:nvSpPr>
            <p:spPr>
              <a:xfrm>
                <a:off x="931333" y="491065"/>
                <a:ext cx="5449825" cy="686663"/>
              </a:xfrm>
              <a:prstGeom prst="rect">
                <a:avLst/>
              </a:prstGeom>
              <a:blipFill>
                <a:blip r:embed="rId2"/>
                <a:stretch>
                  <a:fillRect b="-89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BED5BDE-07DD-5A77-8612-3E585A0BB148}"/>
              </a:ext>
            </a:extLst>
          </p:cNvPr>
          <p:cNvSpPr txBox="1"/>
          <p:nvPr/>
        </p:nvSpPr>
        <p:spPr>
          <a:xfrm>
            <a:off x="270933" y="1591733"/>
            <a:ext cx="2742867" cy="369332"/>
          </a:xfrm>
          <a:prstGeom prst="rect">
            <a:avLst/>
          </a:prstGeom>
          <a:noFill/>
        </p:spPr>
        <p:txBody>
          <a:bodyPr wrap="none" rtlCol="0">
            <a:spAutoFit/>
          </a:bodyPr>
          <a:lstStyle/>
          <a:p>
            <a:r>
              <a:rPr lang="en-US" dirty="0"/>
              <a:t>By taking the derivative of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4474105-ADAC-368F-F701-2C6FCE1076FF}"/>
                  </a:ext>
                </a:extLst>
              </p:cNvPr>
              <p:cNvSpPr txBox="1"/>
              <p:nvPr/>
            </p:nvSpPr>
            <p:spPr>
              <a:xfrm>
                <a:off x="3069074" y="1591733"/>
                <a:ext cx="2548652" cy="36933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𝑀</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1</m:t>
                              </m:r>
                            </m:sub>
                          </m:sSub>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2</m:t>
                              </m:r>
                            </m:sub>
                          </m:sSub>
                        </m:e>
                      </m:acc>
                    </m:oMath>
                  </m:oMathPara>
                </a14:m>
                <a:endParaRPr lang="en-US" sz="2400" dirty="0"/>
              </a:p>
            </p:txBody>
          </p:sp>
        </mc:Choice>
        <mc:Fallback xmlns="">
          <p:sp>
            <p:nvSpPr>
              <p:cNvPr id="5" name="TextBox 4">
                <a:extLst>
                  <a:ext uri="{FF2B5EF4-FFF2-40B4-BE49-F238E27FC236}">
                    <a16:creationId xmlns:a16="http://schemas.microsoft.com/office/drawing/2014/main" id="{54474105-ADAC-368F-F701-2C6FCE1076FF}"/>
                  </a:ext>
                </a:extLst>
              </p:cNvPr>
              <p:cNvSpPr txBox="1">
                <a:spLocks noRot="1" noChangeAspect="1" noMove="1" noResize="1" noEditPoints="1" noAdjustHandles="1" noChangeArrowheads="1" noChangeShapeType="1" noTextEdit="1"/>
              </p:cNvSpPr>
              <p:nvPr/>
            </p:nvSpPr>
            <p:spPr>
              <a:xfrm>
                <a:off x="3069074" y="1591733"/>
                <a:ext cx="2548652" cy="369332"/>
              </a:xfrm>
              <a:prstGeom prst="rect">
                <a:avLst/>
              </a:prstGeom>
              <a:blipFill>
                <a:blip r:embed="rId3"/>
                <a:stretch>
                  <a:fillRect l="-716" b="-1311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C9E38DC-00A8-9B2F-7B95-6F2C7FDE68EA}"/>
                  </a:ext>
                </a:extLst>
              </p:cNvPr>
              <p:cNvSpPr txBox="1"/>
              <p:nvPr/>
            </p:nvSpPr>
            <p:spPr>
              <a:xfrm>
                <a:off x="1591737" y="2236570"/>
                <a:ext cx="41290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oMath>
                  </m:oMathPara>
                </a14:m>
                <a:endParaRPr lang="en-US" dirty="0"/>
              </a:p>
            </p:txBody>
          </p:sp>
        </mc:Choice>
        <mc:Fallback xmlns="">
          <p:sp>
            <p:nvSpPr>
              <p:cNvPr id="6" name="TextBox 5">
                <a:extLst>
                  <a:ext uri="{FF2B5EF4-FFF2-40B4-BE49-F238E27FC236}">
                    <a16:creationId xmlns:a16="http://schemas.microsoft.com/office/drawing/2014/main" id="{FC9E38DC-00A8-9B2F-7B95-6F2C7FDE68EA}"/>
                  </a:ext>
                </a:extLst>
              </p:cNvPr>
              <p:cNvSpPr txBox="1">
                <a:spLocks noRot="1" noChangeAspect="1" noMove="1" noResize="1" noEditPoints="1" noAdjustHandles="1" noChangeArrowheads="1" noChangeShapeType="1" noTextEdit="1"/>
              </p:cNvSpPr>
              <p:nvPr/>
            </p:nvSpPr>
            <p:spPr>
              <a:xfrm>
                <a:off x="1591737" y="2236570"/>
                <a:ext cx="4129015" cy="276999"/>
              </a:xfrm>
              <a:prstGeom prst="rect">
                <a:avLst/>
              </a:prstGeom>
              <a:blipFill>
                <a:blip r:embed="rId4"/>
                <a:stretch>
                  <a:fillRect l="-1034" t="-6667" r="-6942" b="-1555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6288171-2E03-FF71-24CF-614778D920E0}"/>
              </a:ext>
            </a:extLst>
          </p:cNvPr>
          <p:cNvSpPr txBox="1"/>
          <p:nvPr/>
        </p:nvSpPr>
        <p:spPr>
          <a:xfrm>
            <a:off x="0" y="2742616"/>
            <a:ext cx="2327240" cy="369332"/>
          </a:xfrm>
          <a:prstGeom prst="rect">
            <a:avLst/>
          </a:prstGeom>
          <a:noFill/>
        </p:spPr>
        <p:txBody>
          <a:bodyPr wrap="none" rtlCol="0">
            <a:spAutoFit/>
          </a:bodyPr>
          <a:lstStyle/>
          <a:p>
            <a:r>
              <a:rPr lang="en-US" dirty="0"/>
              <a:t>By setting them equal</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9255A6-CE61-6A1E-CA66-B50E61D29F80}"/>
                  </a:ext>
                </a:extLst>
              </p:cNvPr>
              <p:cNvSpPr txBox="1"/>
              <p:nvPr/>
            </p:nvSpPr>
            <p:spPr>
              <a:xfrm>
                <a:off x="270600" y="3295120"/>
                <a:ext cx="4838248" cy="686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𝑑𝑃</m:t>
                      </m:r>
                    </m:oMath>
                  </m:oMathPara>
                </a14:m>
                <a:endParaRPr lang="en-US" dirty="0"/>
              </a:p>
            </p:txBody>
          </p:sp>
        </mc:Choice>
        <mc:Fallback xmlns="">
          <p:sp>
            <p:nvSpPr>
              <p:cNvPr id="8" name="TextBox 7">
                <a:extLst>
                  <a:ext uri="{FF2B5EF4-FFF2-40B4-BE49-F238E27FC236}">
                    <a16:creationId xmlns:a16="http://schemas.microsoft.com/office/drawing/2014/main" id="{7D9255A6-CE61-6A1E-CA66-B50E61D29F80}"/>
                  </a:ext>
                </a:extLst>
              </p:cNvPr>
              <p:cNvSpPr txBox="1">
                <a:spLocks noRot="1" noChangeAspect="1" noMove="1" noResize="1" noEditPoints="1" noAdjustHandles="1" noChangeArrowheads="1" noChangeShapeType="1" noTextEdit="1"/>
              </p:cNvSpPr>
              <p:nvPr/>
            </p:nvSpPr>
            <p:spPr>
              <a:xfrm>
                <a:off x="270600" y="3295120"/>
                <a:ext cx="4838248" cy="686663"/>
              </a:xfrm>
              <a:prstGeom prst="rect">
                <a:avLst/>
              </a:prstGeom>
              <a:blipFill>
                <a:blip r:embed="rId5"/>
                <a:stretch>
                  <a:fillRect b="-89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36F32C5-0CB3-51D1-3658-D41B0BE449A1}"/>
              </a:ext>
            </a:extLst>
          </p:cNvPr>
          <p:cNvSpPr txBox="1"/>
          <p:nvPr/>
        </p:nvSpPr>
        <p:spPr>
          <a:xfrm>
            <a:off x="5085758" y="3278187"/>
            <a:ext cx="2590800" cy="646331"/>
          </a:xfrm>
          <a:prstGeom prst="rect">
            <a:avLst/>
          </a:prstGeom>
          <a:noFill/>
        </p:spPr>
        <p:txBody>
          <a:bodyPr wrap="square" rtlCol="0">
            <a:spAutoFit/>
          </a:bodyPr>
          <a:lstStyle/>
          <a:p>
            <a:pPr algn="ctr"/>
            <a:r>
              <a:rPr lang="en-US" dirty="0"/>
              <a:t>Gibbs-Duhem Equation for a mixture</a:t>
            </a:r>
          </a:p>
        </p:txBody>
      </p:sp>
      <p:sp>
        <p:nvSpPr>
          <p:cNvPr id="10" name="TextBox 9">
            <a:extLst>
              <a:ext uri="{FF2B5EF4-FFF2-40B4-BE49-F238E27FC236}">
                <a16:creationId xmlns:a16="http://schemas.microsoft.com/office/drawing/2014/main" id="{70922D89-57DF-1A7D-3F81-8E85157226FF}"/>
              </a:ext>
            </a:extLst>
          </p:cNvPr>
          <p:cNvSpPr txBox="1"/>
          <p:nvPr/>
        </p:nvSpPr>
        <p:spPr>
          <a:xfrm>
            <a:off x="270600" y="4181243"/>
            <a:ext cx="2570960" cy="369332"/>
          </a:xfrm>
          <a:prstGeom prst="rect">
            <a:avLst/>
          </a:prstGeom>
          <a:noFill/>
        </p:spPr>
        <p:txBody>
          <a:bodyPr wrap="none" rtlCol="0">
            <a:spAutoFit/>
          </a:bodyPr>
          <a:lstStyle/>
          <a:p>
            <a:r>
              <a:rPr lang="en-US" dirty="0"/>
              <a:t>If T and P are constant…</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9CCA050-90B1-C832-BC15-5936C2B1C27B}"/>
                  </a:ext>
                </a:extLst>
              </p:cNvPr>
              <p:cNvSpPr txBox="1"/>
              <p:nvPr/>
            </p:nvSpPr>
            <p:spPr>
              <a:xfrm>
                <a:off x="1068331" y="4763334"/>
                <a:ext cx="1945469" cy="276999"/>
              </a:xfrm>
              <a:prstGeom prst="rect">
                <a:avLst/>
              </a:prstGeom>
              <a:noFill/>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0</a:t>
                </a:r>
              </a:p>
            </p:txBody>
          </p:sp>
        </mc:Choice>
        <mc:Fallback xmlns="">
          <p:sp>
            <p:nvSpPr>
              <p:cNvPr id="11" name="TextBox 10">
                <a:extLst>
                  <a:ext uri="{FF2B5EF4-FFF2-40B4-BE49-F238E27FC236}">
                    <a16:creationId xmlns:a16="http://schemas.microsoft.com/office/drawing/2014/main" id="{49CCA050-90B1-C832-BC15-5936C2B1C27B}"/>
                  </a:ext>
                </a:extLst>
              </p:cNvPr>
              <p:cNvSpPr txBox="1">
                <a:spLocks noRot="1" noChangeAspect="1" noMove="1" noResize="1" noEditPoints="1" noAdjustHandles="1" noChangeArrowheads="1" noChangeShapeType="1" noTextEdit="1"/>
              </p:cNvSpPr>
              <p:nvPr/>
            </p:nvSpPr>
            <p:spPr>
              <a:xfrm>
                <a:off x="1068331" y="4763334"/>
                <a:ext cx="1945469" cy="276999"/>
              </a:xfrm>
              <a:prstGeom prst="rect">
                <a:avLst/>
              </a:prstGeom>
              <a:blipFill>
                <a:blip r:embed="rId6"/>
                <a:stretch>
                  <a:fillRect l="-3135" t="-26087" r="-6583" b="-52174"/>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FC7E9922-05D7-1A96-A782-EAEF771E7201}"/>
              </a:ext>
            </a:extLst>
          </p:cNvPr>
          <p:cNvCxnSpPr>
            <a:stCxn id="11" idx="3"/>
          </p:cNvCxnSpPr>
          <p:nvPr/>
        </p:nvCxnSpPr>
        <p:spPr>
          <a:xfrm flipV="1">
            <a:off x="3013800" y="4901833"/>
            <a:ext cx="835331"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B4D3A0F-4572-C46C-1106-F2405A0A5955}"/>
                  </a:ext>
                </a:extLst>
              </p:cNvPr>
              <p:cNvSpPr txBox="1"/>
              <p:nvPr/>
            </p:nvSpPr>
            <p:spPr>
              <a:xfrm>
                <a:off x="3939556" y="4614028"/>
                <a:ext cx="1415003"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e>
                      </m:nary>
                      <m:r>
                        <a:rPr lang="en-US" b="0" i="1" smtClean="0">
                          <a:latin typeface="Cambria Math" panose="02040503050406030204" pitchFamily="18" charset="0"/>
                        </a:rPr>
                        <m:t>=0</m:t>
                      </m:r>
                    </m:oMath>
                  </m:oMathPara>
                </a14:m>
                <a:endParaRPr lang="en-US" dirty="0"/>
              </a:p>
            </p:txBody>
          </p:sp>
        </mc:Choice>
        <mc:Fallback xmlns="">
          <p:sp>
            <p:nvSpPr>
              <p:cNvPr id="14" name="TextBox 13">
                <a:extLst>
                  <a:ext uri="{FF2B5EF4-FFF2-40B4-BE49-F238E27FC236}">
                    <a16:creationId xmlns:a16="http://schemas.microsoft.com/office/drawing/2014/main" id="{9B4D3A0F-4572-C46C-1106-F2405A0A5955}"/>
                  </a:ext>
                </a:extLst>
              </p:cNvPr>
              <p:cNvSpPr txBox="1">
                <a:spLocks noRot="1" noChangeAspect="1" noMove="1" noResize="1" noEditPoints="1" noAdjustHandles="1" noChangeArrowheads="1" noChangeShapeType="1" noTextEdit="1"/>
              </p:cNvSpPr>
              <p:nvPr/>
            </p:nvSpPr>
            <p:spPr>
              <a:xfrm>
                <a:off x="3939556" y="4614028"/>
                <a:ext cx="1415003" cy="672235"/>
              </a:xfrm>
              <a:prstGeom prst="rect">
                <a:avLst/>
              </a:prstGeom>
              <a:blipFill>
                <a:blip r:embed="rId7"/>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A6DBA910-7AAE-2BB0-DAA2-33E43FDE8F3C}"/>
              </a:ext>
            </a:extLst>
          </p:cNvPr>
          <p:cNvSpPr txBox="1"/>
          <p:nvPr/>
        </p:nvSpPr>
        <p:spPr>
          <a:xfrm>
            <a:off x="0" y="5172670"/>
            <a:ext cx="8686800" cy="1477328"/>
          </a:xfrm>
          <a:prstGeom prst="rect">
            <a:avLst/>
          </a:prstGeom>
          <a:noFill/>
        </p:spPr>
        <p:txBody>
          <a:bodyPr wrap="square" rtlCol="0">
            <a:spAutoFit/>
          </a:bodyPr>
          <a:lstStyle/>
          <a:p>
            <a:r>
              <a:rPr lang="en-US" dirty="0"/>
              <a:t>This shows that partial molar properties don’t vary independently. Analogous to the constraint on mole fractions, where changes in one cause changes in another, because they can’t all sum to one. Similarly, the mole-fraction weighted sum of the partial properties must yield the overall solution property, and this constrains variation in partial molar properties with composition.</a:t>
            </a:r>
          </a:p>
        </p:txBody>
      </p:sp>
      <p:sp>
        <p:nvSpPr>
          <p:cNvPr id="18" name="TextBox 17">
            <a:extLst>
              <a:ext uri="{FF2B5EF4-FFF2-40B4-BE49-F238E27FC236}">
                <a16:creationId xmlns:a16="http://schemas.microsoft.com/office/drawing/2014/main" id="{AB056F2B-D35E-A154-FEED-5B87FB5A0D04}"/>
              </a:ext>
            </a:extLst>
          </p:cNvPr>
          <p:cNvSpPr txBox="1"/>
          <p:nvPr/>
        </p:nvSpPr>
        <p:spPr>
          <a:xfrm>
            <a:off x="0" y="6671928"/>
            <a:ext cx="8686800" cy="1200329"/>
          </a:xfrm>
          <a:prstGeom prst="rect">
            <a:avLst/>
          </a:prstGeom>
          <a:noFill/>
        </p:spPr>
        <p:txBody>
          <a:bodyPr wrap="square" rtlCol="0">
            <a:spAutoFit/>
          </a:bodyPr>
          <a:lstStyle/>
          <a:p>
            <a:r>
              <a:rPr lang="en-US" dirty="0"/>
              <a:t>Partial properties are inherently arbitrary, because they assign part of a mixture to one species, even though in the mixture the species are intermingled. Though, since how partial properties are defined make them have all the characteristics as the individual species, this is ok</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7EF648-9673-6237-108B-A0F311E5A6C2}"/>
                  </a:ext>
                </a:extLst>
              </p:cNvPr>
              <p:cNvSpPr txBox="1"/>
              <p:nvPr/>
            </p:nvSpPr>
            <p:spPr>
              <a:xfrm>
                <a:off x="0" y="7894187"/>
                <a:ext cx="1560877" cy="461665"/>
              </a:xfrm>
              <a:prstGeom prst="rect">
                <a:avLst/>
              </a:prstGeom>
              <a:noFill/>
            </p:spPr>
            <p:txBody>
              <a:bodyPr wrap="none" rtlCol="0">
                <a:spAutoFit/>
              </a:bodyPr>
              <a:lstStyle/>
              <a:p>
                <a:r>
                  <a:rPr lang="en-US" sz="2400" dirty="0"/>
                  <a:t>Getting </a:t>
                </a:r>
                <a14:m>
                  <m:oMath xmlns:m="http://schemas.openxmlformats.org/officeDocument/2006/math">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𝑀</m:t>
                            </m:r>
                          </m:e>
                        </m:acc>
                      </m:e>
                      <m:sub>
                        <m:r>
                          <a:rPr lang="en-US" sz="2400" b="0" i="1" smtClean="0">
                            <a:latin typeface="Cambria Math" panose="02040503050406030204" pitchFamily="18" charset="0"/>
                          </a:rPr>
                          <m:t>𝑖</m:t>
                        </m:r>
                      </m:sub>
                    </m:sSub>
                  </m:oMath>
                </a14:m>
                <a:endParaRPr lang="en-US" sz="2400" dirty="0"/>
              </a:p>
            </p:txBody>
          </p:sp>
        </mc:Choice>
        <mc:Fallback xmlns="">
          <p:sp>
            <p:nvSpPr>
              <p:cNvPr id="19" name="TextBox 18">
                <a:extLst>
                  <a:ext uri="{FF2B5EF4-FFF2-40B4-BE49-F238E27FC236}">
                    <a16:creationId xmlns:a16="http://schemas.microsoft.com/office/drawing/2014/main" id="{B87EF648-9673-6237-108B-A0F311E5A6C2}"/>
                  </a:ext>
                </a:extLst>
              </p:cNvPr>
              <p:cNvSpPr txBox="1">
                <a:spLocks noRot="1" noChangeAspect="1" noMove="1" noResize="1" noEditPoints="1" noAdjustHandles="1" noChangeArrowheads="1" noChangeShapeType="1" noTextEdit="1"/>
              </p:cNvSpPr>
              <p:nvPr/>
            </p:nvSpPr>
            <p:spPr>
              <a:xfrm>
                <a:off x="0" y="7894187"/>
                <a:ext cx="1560877" cy="461665"/>
              </a:xfrm>
              <a:prstGeom prst="rect">
                <a:avLst/>
              </a:prstGeom>
              <a:blipFill>
                <a:blip r:embed="rId8"/>
                <a:stretch>
                  <a:fillRect l="-5859" t="-9211" r="-23828" b="-30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BAD1A46-F239-AE3F-E3DE-B45737AEA37B}"/>
                  </a:ext>
                </a:extLst>
              </p:cNvPr>
              <p:cNvSpPr txBox="1"/>
              <p:nvPr/>
            </p:nvSpPr>
            <p:spPr>
              <a:xfrm>
                <a:off x="0" y="8377782"/>
                <a:ext cx="2184400" cy="276999"/>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oMath>
                  </m:oMathPara>
                </a14:m>
                <a:endParaRPr lang="en-US" dirty="0"/>
              </a:p>
            </p:txBody>
          </p:sp>
        </mc:Choice>
        <mc:Fallback xmlns="">
          <p:sp>
            <p:nvSpPr>
              <p:cNvPr id="20" name="TextBox 19">
                <a:extLst>
                  <a:ext uri="{FF2B5EF4-FFF2-40B4-BE49-F238E27FC236}">
                    <a16:creationId xmlns:a16="http://schemas.microsoft.com/office/drawing/2014/main" id="{1BAD1A46-F239-AE3F-E3DE-B45737AEA37B}"/>
                  </a:ext>
                </a:extLst>
              </p:cNvPr>
              <p:cNvSpPr txBox="1">
                <a:spLocks noRot="1" noChangeAspect="1" noMove="1" noResize="1" noEditPoints="1" noAdjustHandles="1" noChangeArrowheads="1" noChangeShapeType="1" noTextEdit="1"/>
              </p:cNvSpPr>
              <p:nvPr/>
            </p:nvSpPr>
            <p:spPr>
              <a:xfrm>
                <a:off x="0" y="8377782"/>
                <a:ext cx="2184400" cy="276999"/>
              </a:xfrm>
              <a:prstGeom prst="rect">
                <a:avLst/>
              </a:prstGeom>
              <a:blipFill>
                <a:blip r:embed="rId9"/>
                <a:stretch>
                  <a:fillRect b="-1521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943F556-4731-3283-BF50-27B847B2566F}"/>
                  </a:ext>
                </a:extLst>
              </p:cNvPr>
              <p:cNvSpPr txBox="1"/>
              <p:nvPr/>
            </p:nvSpPr>
            <p:spPr>
              <a:xfrm>
                <a:off x="1050147" y="8883307"/>
                <a:ext cx="22685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21" name="TextBox 20">
                <a:extLst>
                  <a:ext uri="{FF2B5EF4-FFF2-40B4-BE49-F238E27FC236}">
                    <a16:creationId xmlns:a16="http://schemas.microsoft.com/office/drawing/2014/main" id="{C943F556-4731-3283-BF50-27B847B2566F}"/>
                  </a:ext>
                </a:extLst>
              </p:cNvPr>
              <p:cNvSpPr txBox="1">
                <a:spLocks noRot="1" noChangeAspect="1" noMove="1" noResize="1" noEditPoints="1" noAdjustHandles="1" noChangeArrowheads="1" noChangeShapeType="1" noTextEdit="1"/>
              </p:cNvSpPr>
              <p:nvPr/>
            </p:nvSpPr>
            <p:spPr>
              <a:xfrm>
                <a:off x="1050147" y="8883307"/>
                <a:ext cx="2268506" cy="276999"/>
              </a:xfrm>
              <a:prstGeom prst="rect">
                <a:avLst/>
              </a:prstGeom>
              <a:blipFill>
                <a:blip r:embed="rId10"/>
                <a:stretch>
                  <a:fillRect l="-2419" t="-4348" r="-806"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873ACA7-8991-D60B-2E9C-7FC81D27FD79}"/>
                  </a:ext>
                </a:extLst>
              </p:cNvPr>
              <p:cNvSpPr txBox="1"/>
              <p:nvPr/>
            </p:nvSpPr>
            <p:spPr>
              <a:xfrm>
                <a:off x="2335107" y="8355852"/>
                <a:ext cx="1945469" cy="276999"/>
              </a:xfrm>
              <a:prstGeom prst="rect">
                <a:avLst/>
              </a:prstGeom>
              <a:noFill/>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0</a:t>
                </a:r>
              </a:p>
            </p:txBody>
          </p:sp>
        </mc:Choice>
        <mc:Fallback xmlns="">
          <p:sp>
            <p:nvSpPr>
              <p:cNvPr id="22" name="TextBox 21">
                <a:extLst>
                  <a:ext uri="{FF2B5EF4-FFF2-40B4-BE49-F238E27FC236}">
                    <a16:creationId xmlns:a16="http://schemas.microsoft.com/office/drawing/2014/main" id="{1873ACA7-8991-D60B-2E9C-7FC81D27FD79}"/>
                  </a:ext>
                </a:extLst>
              </p:cNvPr>
              <p:cNvSpPr txBox="1">
                <a:spLocks noRot="1" noChangeAspect="1" noMove="1" noResize="1" noEditPoints="1" noAdjustHandles="1" noChangeArrowheads="1" noChangeShapeType="1" noTextEdit="1"/>
              </p:cNvSpPr>
              <p:nvPr/>
            </p:nvSpPr>
            <p:spPr>
              <a:xfrm>
                <a:off x="2335107" y="8355852"/>
                <a:ext cx="1945469" cy="276999"/>
              </a:xfrm>
              <a:prstGeom prst="rect">
                <a:avLst/>
              </a:prstGeom>
              <a:blipFill>
                <a:blip r:embed="rId11"/>
                <a:stretch>
                  <a:fillRect l="-3135" t="-26667" r="-6583" b="-53333"/>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BCF2436D-CF32-0079-5341-28D21ED64776}"/>
              </a:ext>
            </a:extLst>
          </p:cNvPr>
          <p:cNvCxnSpPr>
            <a:stCxn id="22" idx="2"/>
            <a:endCxn id="21" idx="0"/>
          </p:cNvCxnSpPr>
          <p:nvPr/>
        </p:nvCxnSpPr>
        <p:spPr>
          <a:xfrm flipH="1">
            <a:off x="2184400" y="8632851"/>
            <a:ext cx="1123442" cy="250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683DD97-C23C-B66C-5BA4-51AEFCE70512}"/>
              </a:ext>
            </a:extLst>
          </p:cNvPr>
          <p:cNvCxnSpPr>
            <a:stCxn id="20" idx="2"/>
            <a:endCxn id="21" idx="0"/>
          </p:cNvCxnSpPr>
          <p:nvPr/>
        </p:nvCxnSpPr>
        <p:spPr>
          <a:xfrm>
            <a:off x="1092200" y="8654781"/>
            <a:ext cx="1092200" cy="2285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970097D-9BAA-1625-8793-7D0774717873}"/>
                  </a:ext>
                </a:extLst>
              </p:cNvPr>
              <p:cNvSpPr txBox="1"/>
              <p:nvPr/>
            </p:nvSpPr>
            <p:spPr>
              <a:xfrm>
                <a:off x="270600" y="9449384"/>
                <a:ext cx="12035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=1</m:t>
                      </m:r>
                    </m:oMath>
                  </m:oMathPara>
                </a14:m>
                <a:endParaRPr lang="en-US" dirty="0"/>
              </a:p>
            </p:txBody>
          </p:sp>
        </mc:Choice>
        <mc:Fallback xmlns="">
          <p:sp>
            <p:nvSpPr>
              <p:cNvPr id="29" name="TextBox 28">
                <a:extLst>
                  <a:ext uri="{FF2B5EF4-FFF2-40B4-BE49-F238E27FC236}">
                    <a16:creationId xmlns:a16="http://schemas.microsoft.com/office/drawing/2014/main" id="{5970097D-9BAA-1625-8793-7D0774717873}"/>
                  </a:ext>
                </a:extLst>
              </p:cNvPr>
              <p:cNvSpPr txBox="1">
                <a:spLocks noRot="1" noChangeAspect="1" noMove="1" noResize="1" noEditPoints="1" noAdjustHandles="1" noChangeArrowheads="1" noChangeShapeType="1" noTextEdit="1"/>
              </p:cNvSpPr>
              <p:nvPr/>
            </p:nvSpPr>
            <p:spPr>
              <a:xfrm>
                <a:off x="270600" y="9449384"/>
                <a:ext cx="1203535" cy="276999"/>
              </a:xfrm>
              <a:prstGeom prst="rect">
                <a:avLst/>
              </a:prstGeom>
              <a:blipFill>
                <a:blip r:embed="rId12"/>
                <a:stretch>
                  <a:fillRect l="-2525" r="-4545"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8B424E2-2593-C5EA-C78C-57F8AF0A8777}"/>
                  </a:ext>
                </a:extLst>
              </p:cNvPr>
              <p:cNvSpPr txBox="1"/>
              <p:nvPr/>
            </p:nvSpPr>
            <p:spPr>
              <a:xfrm>
                <a:off x="214623" y="9738462"/>
                <a:ext cx="12595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𝑥</m:t>
                          </m:r>
                        </m:sub>
                      </m:sSub>
                    </m:oMath>
                  </m:oMathPara>
                </a14:m>
                <a:endParaRPr lang="en-US" dirty="0"/>
              </a:p>
            </p:txBody>
          </p:sp>
        </mc:Choice>
        <mc:Fallback xmlns="">
          <p:sp>
            <p:nvSpPr>
              <p:cNvPr id="30" name="TextBox 29">
                <a:extLst>
                  <a:ext uri="{FF2B5EF4-FFF2-40B4-BE49-F238E27FC236}">
                    <a16:creationId xmlns:a16="http://schemas.microsoft.com/office/drawing/2014/main" id="{88B424E2-2593-C5EA-C78C-57F8AF0A8777}"/>
                  </a:ext>
                </a:extLst>
              </p:cNvPr>
              <p:cNvSpPr txBox="1">
                <a:spLocks noRot="1" noChangeAspect="1" noMove="1" noResize="1" noEditPoints="1" noAdjustHandles="1" noChangeArrowheads="1" noChangeShapeType="1" noTextEdit="1"/>
              </p:cNvSpPr>
              <p:nvPr/>
            </p:nvSpPr>
            <p:spPr>
              <a:xfrm>
                <a:off x="214623" y="9738462"/>
                <a:ext cx="1259512" cy="276999"/>
              </a:xfrm>
              <a:prstGeom prst="rect">
                <a:avLst/>
              </a:prstGeom>
              <a:blipFill>
                <a:blip r:embed="rId13"/>
                <a:stretch>
                  <a:fillRect l="-4348" r="-966" b="-1555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3018619F-0F51-CABD-2E5B-89CB948111FF}"/>
              </a:ext>
            </a:extLst>
          </p:cNvPr>
          <p:cNvCxnSpPr/>
          <p:nvPr/>
        </p:nvCxnSpPr>
        <p:spPr>
          <a:xfrm>
            <a:off x="1761067" y="9160306"/>
            <a:ext cx="0" cy="12028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1096287-F46A-4AF0-8C42-08AC9834719A}"/>
                  </a:ext>
                </a:extLst>
              </p:cNvPr>
              <p:cNvSpPr txBox="1"/>
              <p:nvPr/>
            </p:nvSpPr>
            <p:spPr>
              <a:xfrm>
                <a:off x="750346" y="10363200"/>
                <a:ext cx="2091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2</m:t>
                              </m:r>
                            </m:sub>
                          </m:sSub>
                        </m:e>
                      </m:d>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33" name="TextBox 32">
                <a:extLst>
                  <a:ext uri="{FF2B5EF4-FFF2-40B4-BE49-F238E27FC236}">
                    <a16:creationId xmlns:a16="http://schemas.microsoft.com/office/drawing/2014/main" id="{D1096287-F46A-4AF0-8C42-08AC9834719A}"/>
                  </a:ext>
                </a:extLst>
              </p:cNvPr>
              <p:cNvSpPr txBox="1">
                <a:spLocks noRot="1" noChangeAspect="1" noMove="1" noResize="1" noEditPoints="1" noAdjustHandles="1" noChangeArrowheads="1" noChangeShapeType="1" noTextEdit="1"/>
              </p:cNvSpPr>
              <p:nvPr/>
            </p:nvSpPr>
            <p:spPr>
              <a:xfrm>
                <a:off x="750346" y="10363200"/>
                <a:ext cx="2091214" cy="276999"/>
              </a:xfrm>
              <a:prstGeom prst="rect">
                <a:avLst/>
              </a:prstGeom>
              <a:blipFill>
                <a:blip r:embed="rId14"/>
                <a:stretch>
                  <a:fillRect l="-2624" t="-4444" r="-875"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E8FB17A-F362-2484-54E6-10BFDB47607C}"/>
                  </a:ext>
                </a:extLst>
              </p:cNvPr>
              <p:cNvSpPr txBox="1"/>
              <p:nvPr/>
            </p:nvSpPr>
            <p:spPr>
              <a:xfrm>
                <a:off x="979186" y="10810064"/>
                <a:ext cx="1563761" cy="5712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𝑑𝑀</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2</m:t>
                          </m:r>
                        </m:sub>
                      </m:sSub>
                    </m:oMath>
                  </m:oMathPara>
                </a14:m>
                <a:endParaRPr lang="en-US" dirty="0"/>
              </a:p>
            </p:txBody>
          </p:sp>
        </mc:Choice>
        <mc:Fallback xmlns="">
          <p:sp>
            <p:nvSpPr>
              <p:cNvPr id="34" name="TextBox 33">
                <a:extLst>
                  <a:ext uri="{FF2B5EF4-FFF2-40B4-BE49-F238E27FC236}">
                    <a16:creationId xmlns:a16="http://schemas.microsoft.com/office/drawing/2014/main" id="{0E8FB17A-F362-2484-54E6-10BFDB47607C}"/>
                  </a:ext>
                </a:extLst>
              </p:cNvPr>
              <p:cNvSpPr txBox="1">
                <a:spLocks noRot="1" noChangeAspect="1" noMove="1" noResize="1" noEditPoints="1" noAdjustHandles="1" noChangeArrowheads="1" noChangeShapeType="1" noTextEdit="1"/>
              </p:cNvSpPr>
              <p:nvPr/>
            </p:nvSpPr>
            <p:spPr>
              <a:xfrm>
                <a:off x="979186" y="10810064"/>
                <a:ext cx="1563761" cy="571247"/>
              </a:xfrm>
              <a:prstGeom prst="rect">
                <a:avLst/>
              </a:prstGeom>
              <a:blipFill>
                <a:blip r:embed="rId15"/>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68BD51F9-695A-4A49-B45F-001524CE3D75}"/>
              </a:ext>
            </a:extLst>
          </p:cNvPr>
          <p:cNvSpPr txBox="1"/>
          <p:nvPr/>
        </p:nvSpPr>
        <p:spPr>
          <a:xfrm>
            <a:off x="5354559" y="4281565"/>
            <a:ext cx="3332241" cy="923330"/>
          </a:xfrm>
          <a:prstGeom prst="rect">
            <a:avLst/>
          </a:prstGeom>
          <a:noFill/>
        </p:spPr>
        <p:txBody>
          <a:bodyPr wrap="square" rtlCol="0">
            <a:spAutoFit/>
          </a:bodyPr>
          <a:lstStyle/>
          <a:p>
            <a:pPr algn="ctr"/>
            <a:r>
              <a:rPr lang="en-US" dirty="0"/>
              <a:t>You can use this as a consistency check for set of partial molar equations</a:t>
            </a:r>
          </a:p>
        </p:txBody>
      </p:sp>
      <p:pic>
        <p:nvPicPr>
          <p:cNvPr id="36" name="Picture 35">
            <a:extLst>
              <a:ext uri="{FF2B5EF4-FFF2-40B4-BE49-F238E27FC236}">
                <a16:creationId xmlns:a16="http://schemas.microsoft.com/office/drawing/2014/main" id="{3E81811B-6179-F7F2-967C-C7DB419EB6AA}"/>
              </a:ext>
            </a:extLst>
          </p:cNvPr>
          <p:cNvPicPr>
            <a:picLocks noChangeAspect="1"/>
          </p:cNvPicPr>
          <p:nvPr/>
        </p:nvPicPr>
        <p:blipFill>
          <a:blip r:embed="rId16"/>
          <a:stretch>
            <a:fillRect/>
          </a:stretch>
        </p:blipFill>
        <p:spPr>
          <a:xfrm>
            <a:off x="2980129" y="9160306"/>
            <a:ext cx="5275194" cy="636495"/>
          </a:xfrm>
          <a:prstGeom prst="rect">
            <a:avLst/>
          </a:prstGeom>
        </p:spPr>
      </p:pic>
      <p:sp>
        <p:nvSpPr>
          <p:cNvPr id="16" name="TextBox 15">
            <a:extLst>
              <a:ext uri="{FF2B5EF4-FFF2-40B4-BE49-F238E27FC236}">
                <a16:creationId xmlns:a16="http://schemas.microsoft.com/office/drawing/2014/main" id="{47E7C3F4-0B14-D19C-A213-4A98868AABB0}"/>
              </a:ext>
            </a:extLst>
          </p:cNvPr>
          <p:cNvSpPr txBox="1"/>
          <p:nvPr/>
        </p:nvSpPr>
        <p:spPr>
          <a:xfrm>
            <a:off x="2841560" y="9848190"/>
            <a:ext cx="5673000" cy="646331"/>
          </a:xfrm>
          <a:prstGeom prst="rect">
            <a:avLst/>
          </a:prstGeom>
          <a:noFill/>
        </p:spPr>
        <p:txBody>
          <a:bodyPr wrap="square" rtlCol="0">
            <a:spAutoFit/>
          </a:bodyPr>
          <a:lstStyle/>
          <a:p>
            <a:pPr algn="ctr"/>
            <a:r>
              <a:rPr lang="en-US" dirty="0"/>
              <a:t>Additionally, these equations, which are derivatives of the Gibbs-Duhem equation can be found</a:t>
            </a:r>
          </a:p>
        </p:txBody>
      </p:sp>
      <p:pic>
        <p:nvPicPr>
          <p:cNvPr id="23" name="Picture 22">
            <a:extLst>
              <a:ext uri="{FF2B5EF4-FFF2-40B4-BE49-F238E27FC236}">
                <a16:creationId xmlns:a16="http://schemas.microsoft.com/office/drawing/2014/main" id="{CCC5094C-DAEF-BDFB-7CB1-08C6477CF5CC}"/>
              </a:ext>
            </a:extLst>
          </p:cNvPr>
          <p:cNvPicPr>
            <a:picLocks noChangeAspect="1"/>
          </p:cNvPicPr>
          <p:nvPr/>
        </p:nvPicPr>
        <p:blipFill>
          <a:blip r:embed="rId17"/>
          <a:stretch>
            <a:fillRect/>
          </a:stretch>
        </p:blipFill>
        <p:spPr>
          <a:xfrm>
            <a:off x="3013800" y="10501699"/>
            <a:ext cx="5039428" cy="647790"/>
          </a:xfrm>
          <a:prstGeom prst="rect">
            <a:avLst/>
          </a:prstGeom>
        </p:spPr>
      </p:pic>
    </p:spTree>
    <p:extLst>
      <p:ext uri="{BB962C8B-B14F-4D97-AF65-F5344CB8AC3E}">
        <p14:creationId xmlns:p14="http://schemas.microsoft.com/office/powerpoint/2010/main" val="1857720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6E1967-CCB2-C7CB-BE8C-2B7C6F0873EF}"/>
              </a:ext>
            </a:extLst>
          </p:cNvPr>
          <p:cNvPicPr>
            <a:picLocks noChangeAspect="1"/>
          </p:cNvPicPr>
          <p:nvPr/>
        </p:nvPicPr>
        <p:blipFill>
          <a:blip r:embed="rId2"/>
          <a:stretch>
            <a:fillRect/>
          </a:stretch>
        </p:blipFill>
        <p:spPr>
          <a:xfrm>
            <a:off x="651472" y="1002468"/>
            <a:ext cx="6944694" cy="4048690"/>
          </a:xfrm>
          <a:prstGeom prst="rect">
            <a:avLst/>
          </a:prstGeom>
        </p:spPr>
      </p:pic>
      <p:pic>
        <p:nvPicPr>
          <p:cNvPr id="7" name="Picture 6">
            <a:extLst>
              <a:ext uri="{FF2B5EF4-FFF2-40B4-BE49-F238E27FC236}">
                <a16:creationId xmlns:a16="http://schemas.microsoft.com/office/drawing/2014/main" id="{1C85B2D0-BBE4-4AE3-6973-03F3C7454B0C}"/>
              </a:ext>
            </a:extLst>
          </p:cNvPr>
          <p:cNvPicPr>
            <a:picLocks noChangeAspect="1"/>
          </p:cNvPicPr>
          <p:nvPr/>
        </p:nvPicPr>
        <p:blipFill>
          <a:blip r:embed="rId3"/>
          <a:stretch>
            <a:fillRect/>
          </a:stretch>
        </p:blipFill>
        <p:spPr>
          <a:xfrm>
            <a:off x="651472" y="5189837"/>
            <a:ext cx="3141594" cy="852493"/>
          </a:xfrm>
          <a:prstGeom prst="rect">
            <a:avLst/>
          </a:prstGeom>
        </p:spPr>
      </p:pic>
      <p:pic>
        <p:nvPicPr>
          <p:cNvPr id="9" name="Picture 8">
            <a:extLst>
              <a:ext uri="{FF2B5EF4-FFF2-40B4-BE49-F238E27FC236}">
                <a16:creationId xmlns:a16="http://schemas.microsoft.com/office/drawing/2014/main" id="{E067D849-66FA-A00F-2323-938078E48934}"/>
              </a:ext>
            </a:extLst>
          </p:cNvPr>
          <p:cNvPicPr>
            <a:picLocks noChangeAspect="1"/>
          </p:cNvPicPr>
          <p:nvPr/>
        </p:nvPicPr>
        <p:blipFill>
          <a:blip r:embed="rId4"/>
          <a:stretch>
            <a:fillRect/>
          </a:stretch>
        </p:blipFill>
        <p:spPr>
          <a:xfrm>
            <a:off x="5148098" y="5198812"/>
            <a:ext cx="2183670" cy="796959"/>
          </a:xfrm>
          <a:prstGeom prst="rect">
            <a:avLst/>
          </a:prstGeom>
        </p:spPr>
      </p:pic>
      <p:pic>
        <p:nvPicPr>
          <p:cNvPr id="11" name="Picture 10">
            <a:extLst>
              <a:ext uri="{FF2B5EF4-FFF2-40B4-BE49-F238E27FC236}">
                <a16:creationId xmlns:a16="http://schemas.microsoft.com/office/drawing/2014/main" id="{28407092-9F5D-4F8D-6302-935642908538}"/>
              </a:ext>
            </a:extLst>
          </p:cNvPr>
          <p:cNvPicPr>
            <a:picLocks noChangeAspect="1"/>
          </p:cNvPicPr>
          <p:nvPr/>
        </p:nvPicPr>
        <p:blipFill>
          <a:blip r:embed="rId5"/>
          <a:stretch>
            <a:fillRect/>
          </a:stretch>
        </p:blipFill>
        <p:spPr>
          <a:xfrm>
            <a:off x="1942765" y="7043062"/>
            <a:ext cx="4801270" cy="500132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5AA4755-52CE-BA7E-0F51-5FB848ABECEF}"/>
                  </a:ext>
                </a:extLst>
              </p:cNvPr>
              <p:cNvSpPr txBox="1"/>
              <p:nvPr/>
            </p:nvSpPr>
            <p:spPr>
              <a:xfrm>
                <a:off x="58284" y="147615"/>
                <a:ext cx="8628516" cy="646331"/>
              </a:xfrm>
              <a:prstGeom prst="rect">
                <a:avLst/>
              </a:prstGeom>
              <a:noFill/>
            </p:spPr>
            <p:txBody>
              <a:bodyPr wrap="none" rtlCol="0">
                <a:spAutoFit/>
              </a:bodyPr>
              <a:lstStyle/>
              <a:p>
                <a:pPr algn="ctr"/>
                <a:r>
                  <a:rPr lang="en-US" dirty="0"/>
                  <a:t>Some representations of how to find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oMath>
                </a14:m>
                <a:r>
                  <a:rPr lang="en-US" dirty="0"/>
                  <a:t> given a graph.</a:t>
                </a:r>
              </a:p>
              <a:p>
                <a:pPr algn="ctr"/>
                <a:r>
                  <a:rPr lang="en-US" dirty="0"/>
                  <a:t>Where the slope intercepts the boundaries on each side are the values for the partials</a:t>
                </a:r>
              </a:p>
            </p:txBody>
          </p:sp>
        </mc:Choice>
        <mc:Fallback xmlns="">
          <p:sp>
            <p:nvSpPr>
              <p:cNvPr id="12" name="TextBox 11">
                <a:extLst>
                  <a:ext uri="{FF2B5EF4-FFF2-40B4-BE49-F238E27FC236}">
                    <a16:creationId xmlns:a16="http://schemas.microsoft.com/office/drawing/2014/main" id="{95AA4755-52CE-BA7E-0F51-5FB848ABECEF}"/>
                  </a:ext>
                </a:extLst>
              </p:cNvPr>
              <p:cNvSpPr txBox="1">
                <a:spLocks noRot="1" noChangeAspect="1" noMove="1" noResize="1" noEditPoints="1" noAdjustHandles="1" noChangeArrowheads="1" noChangeShapeType="1" noTextEdit="1"/>
              </p:cNvSpPr>
              <p:nvPr/>
            </p:nvSpPr>
            <p:spPr>
              <a:xfrm>
                <a:off x="58284" y="147615"/>
                <a:ext cx="8628516" cy="646331"/>
              </a:xfrm>
              <a:prstGeom prst="rect">
                <a:avLst/>
              </a:prstGeom>
              <a:blipFill>
                <a:blip r:embed="rId6"/>
                <a:stretch>
                  <a:fillRect l="-212" t="-3774" r="-71" b="-15094"/>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2FE251BA-2847-3533-884B-BC27ED73CAD1}"/>
              </a:ext>
            </a:extLst>
          </p:cNvPr>
          <p:cNvSpPr txBox="1"/>
          <p:nvPr/>
        </p:nvSpPr>
        <p:spPr>
          <a:xfrm>
            <a:off x="0" y="5957945"/>
            <a:ext cx="8686800" cy="923330"/>
          </a:xfrm>
          <a:prstGeom prst="rect">
            <a:avLst/>
          </a:prstGeom>
          <a:noFill/>
        </p:spPr>
        <p:txBody>
          <a:bodyPr wrap="square" rtlCol="0">
            <a:spAutoFit/>
          </a:bodyPr>
          <a:lstStyle/>
          <a:p>
            <a:pPr algn="ctr"/>
            <a:r>
              <a:rPr lang="en-US" dirty="0"/>
              <a:t>The pure species property Mi and the Partial Mi in infinitesimally small fractions can be found by graphing M and finding where the slope intercepts 0 and 1 on the x1 axis at that specific value of x1</a:t>
            </a:r>
          </a:p>
        </p:txBody>
      </p:sp>
    </p:spTree>
    <p:extLst>
      <p:ext uri="{BB962C8B-B14F-4D97-AF65-F5344CB8AC3E}">
        <p14:creationId xmlns:p14="http://schemas.microsoft.com/office/powerpoint/2010/main" val="3457069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C5BC99-AAF1-2A7D-3F02-A4D7BF7F2DBC}"/>
              </a:ext>
            </a:extLst>
          </p:cNvPr>
          <p:cNvSpPr txBox="1"/>
          <p:nvPr/>
        </p:nvSpPr>
        <p:spPr>
          <a:xfrm>
            <a:off x="3579280" y="118534"/>
            <a:ext cx="1528239" cy="369332"/>
          </a:xfrm>
          <a:prstGeom prst="rect">
            <a:avLst/>
          </a:prstGeom>
          <a:noFill/>
        </p:spPr>
        <p:txBody>
          <a:bodyPr wrap="none" rtlCol="0">
            <a:spAutoFit/>
          </a:bodyPr>
          <a:lstStyle/>
          <a:p>
            <a:r>
              <a:rPr lang="en-US" dirty="0"/>
              <a:t>Example 10.3</a:t>
            </a:r>
          </a:p>
        </p:txBody>
      </p:sp>
      <p:pic>
        <p:nvPicPr>
          <p:cNvPr id="4" name="Picture 3">
            <a:extLst>
              <a:ext uri="{FF2B5EF4-FFF2-40B4-BE49-F238E27FC236}">
                <a16:creationId xmlns:a16="http://schemas.microsoft.com/office/drawing/2014/main" id="{E3C5BED3-17E8-DB90-C9D7-B44FA67CC428}"/>
              </a:ext>
            </a:extLst>
          </p:cNvPr>
          <p:cNvPicPr>
            <a:picLocks noChangeAspect="1"/>
          </p:cNvPicPr>
          <p:nvPr/>
        </p:nvPicPr>
        <p:blipFill>
          <a:blip r:embed="rId2"/>
          <a:stretch>
            <a:fillRect/>
          </a:stretch>
        </p:blipFill>
        <p:spPr>
          <a:xfrm>
            <a:off x="828183" y="487866"/>
            <a:ext cx="7030431" cy="2038635"/>
          </a:xfrm>
          <a:prstGeom prst="rect">
            <a:avLst/>
          </a:prstGeom>
        </p:spPr>
      </p:pic>
      <p:pic>
        <p:nvPicPr>
          <p:cNvPr id="6" name="Picture 5">
            <a:extLst>
              <a:ext uri="{FF2B5EF4-FFF2-40B4-BE49-F238E27FC236}">
                <a16:creationId xmlns:a16="http://schemas.microsoft.com/office/drawing/2014/main" id="{16BB1FA9-DBF0-99C3-6A29-E6EEF44EB521}"/>
              </a:ext>
            </a:extLst>
          </p:cNvPr>
          <p:cNvPicPr>
            <a:picLocks noChangeAspect="1"/>
          </p:cNvPicPr>
          <p:nvPr/>
        </p:nvPicPr>
        <p:blipFill>
          <a:blip r:embed="rId3"/>
          <a:stretch>
            <a:fillRect/>
          </a:stretch>
        </p:blipFill>
        <p:spPr>
          <a:xfrm>
            <a:off x="1023472" y="2526501"/>
            <a:ext cx="6639852" cy="981212"/>
          </a:xfrm>
          <a:prstGeom prst="rect">
            <a:avLst/>
          </a:prstGeom>
        </p:spPr>
      </p:pic>
      <p:pic>
        <p:nvPicPr>
          <p:cNvPr id="8" name="Picture 7">
            <a:extLst>
              <a:ext uri="{FF2B5EF4-FFF2-40B4-BE49-F238E27FC236}">
                <a16:creationId xmlns:a16="http://schemas.microsoft.com/office/drawing/2014/main" id="{B5D34D27-FB09-2476-F59F-C7D082195610}"/>
              </a:ext>
            </a:extLst>
          </p:cNvPr>
          <p:cNvPicPr>
            <a:picLocks noChangeAspect="1"/>
          </p:cNvPicPr>
          <p:nvPr/>
        </p:nvPicPr>
        <p:blipFill>
          <a:blip r:embed="rId4"/>
          <a:stretch>
            <a:fillRect/>
          </a:stretch>
        </p:blipFill>
        <p:spPr>
          <a:xfrm>
            <a:off x="738350" y="3470252"/>
            <a:ext cx="6705199" cy="2038635"/>
          </a:xfrm>
          <a:prstGeom prst="rect">
            <a:avLst/>
          </a:prstGeom>
        </p:spPr>
      </p:pic>
      <p:pic>
        <p:nvPicPr>
          <p:cNvPr id="10" name="Picture 9">
            <a:extLst>
              <a:ext uri="{FF2B5EF4-FFF2-40B4-BE49-F238E27FC236}">
                <a16:creationId xmlns:a16="http://schemas.microsoft.com/office/drawing/2014/main" id="{E56735A2-E34E-D132-471B-50FAD240918D}"/>
              </a:ext>
            </a:extLst>
          </p:cNvPr>
          <p:cNvPicPr>
            <a:picLocks noChangeAspect="1"/>
          </p:cNvPicPr>
          <p:nvPr/>
        </p:nvPicPr>
        <p:blipFill>
          <a:blip r:embed="rId5"/>
          <a:stretch>
            <a:fillRect/>
          </a:stretch>
        </p:blipFill>
        <p:spPr>
          <a:xfrm>
            <a:off x="575734" y="5820550"/>
            <a:ext cx="7535327" cy="4039164"/>
          </a:xfrm>
          <a:prstGeom prst="rect">
            <a:avLst/>
          </a:prstGeom>
        </p:spPr>
      </p:pic>
    </p:spTree>
    <p:extLst>
      <p:ext uri="{BB962C8B-B14F-4D97-AF65-F5344CB8AC3E}">
        <p14:creationId xmlns:p14="http://schemas.microsoft.com/office/powerpoint/2010/main" val="764394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CA9001-19B2-A6BA-9468-FDE3F6F8D8AA}"/>
              </a:ext>
            </a:extLst>
          </p:cNvPr>
          <p:cNvPicPr>
            <a:picLocks noChangeAspect="1"/>
          </p:cNvPicPr>
          <p:nvPr/>
        </p:nvPicPr>
        <p:blipFill>
          <a:blip r:embed="rId2"/>
          <a:stretch>
            <a:fillRect/>
          </a:stretch>
        </p:blipFill>
        <p:spPr>
          <a:xfrm>
            <a:off x="1262784" y="461665"/>
            <a:ext cx="5352340" cy="985510"/>
          </a:xfrm>
          <a:prstGeom prst="rect">
            <a:avLst/>
          </a:prstGeom>
        </p:spPr>
      </p:pic>
      <p:sp>
        <p:nvSpPr>
          <p:cNvPr id="4" name="TextBox 3">
            <a:extLst>
              <a:ext uri="{FF2B5EF4-FFF2-40B4-BE49-F238E27FC236}">
                <a16:creationId xmlns:a16="http://schemas.microsoft.com/office/drawing/2014/main" id="{257E4675-E2DA-5FA0-8A92-8CFA4B3B7DCE}"/>
              </a:ext>
            </a:extLst>
          </p:cNvPr>
          <p:cNvSpPr txBox="1"/>
          <p:nvPr/>
        </p:nvSpPr>
        <p:spPr>
          <a:xfrm>
            <a:off x="0" y="0"/>
            <a:ext cx="4759316" cy="461665"/>
          </a:xfrm>
          <a:prstGeom prst="rect">
            <a:avLst/>
          </a:prstGeom>
          <a:noFill/>
        </p:spPr>
        <p:txBody>
          <a:bodyPr wrap="none" rtlCol="0">
            <a:spAutoFit/>
          </a:bodyPr>
          <a:lstStyle/>
          <a:p>
            <a:r>
              <a:rPr lang="en-US" sz="2400" dirty="0"/>
              <a:t>Relations among partial Properties</a:t>
            </a:r>
          </a:p>
        </p:txBody>
      </p:sp>
      <p:pic>
        <p:nvPicPr>
          <p:cNvPr id="6" name="Picture 5">
            <a:extLst>
              <a:ext uri="{FF2B5EF4-FFF2-40B4-BE49-F238E27FC236}">
                <a16:creationId xmlns:a16="http://schemas.microsoft.com/office/drawing/2014/main" id="{C84686D2-5C9D-AC61-A765-4C9A9749C4EF}"/>
              </a:ext>
            </a:extLst>
          </p:cNvPr>
          <p:cNvPicPr>
            <a:picLocks noChangeAspect="1"/>
          </p:cNvPicPr>
          <p:nvPr/>
        </p:nvPicPr>
        <p:blipFill>
          <a:blip r:embed="rId3"/>
          <a:stretch>
            <a:fillRect/>
          </a:stretch>
        </p:blipFill>
        <p:spPr>
          <a:xfrm>
            <a:off x="6386837" y="1447175"/>
            <a:ext cx="963531" cy="543930"/>
          </a:xfrm>
          <a:prstGeom prst="rect">
            <a:avLst/>
          </a:prstGeom>
        </p:spPr>
      </p:pic>
      <p:cxnSp>
        <p:nvCxnSpPr>
          <p:cNvPr id="8" name="Straight Arrow Connector 7">
            <a:extLst>
              <a:ext uri="{FF2B5EF4-FFF2-40B4-BE49-F238E27FC236}">
                <a16:creationId xmlns:a16="http://schemas.microsoft.com/office/drawing/2014/main" id="{FF470035-86AC-69CF-9544-F9566A611782}"/>
              </a:ext>
            </a:extLst>
          </p:cNvPr>
          <p:cNvCxnSpPr>
            <a:stCxn id="6" idx="1"/>
          </p:cNvCxnSpPr>
          <p:nvPr/>
        </p:nvCxnSpPr>
        <p:spPr>
          <a:xfrm flipH="1" flipV="1">
            <a:off x="5802923" y="1178169"/>
            <a:ext cx="583914" cy="5409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987941FA-DF9A-E944-647A-047D2A5EFEEF}"/>
              </a:ext>
            </a:extLst>
          </p:cNvPr>
          <p:cNvSpPr txBox="1"/>
          <p:nvPr/>
        </p:nvSpPr>
        <p:spPr>
          <a:xfrm>
            <a:off x="13445" y="1739002"/>
            <a:ext cx="8099205" cy="3416320"/>
          </a:xfrm>
          <a:prstGeom prst="rect">
            <a:avLst/>
          </a:prstGeom>
          <a:noFill/>
        </p:spPr>
        <p:txBody>
          <a:bodyPr wrap="none" rtlCol="0">
            <a:spAutoFit/>
          </a:bodyPr>
          <a:lstStyle/>
          <a:p>
            <a:r>
              <a:rPr lang="en-US" dirty="0"/>
              <a:t>We can use Maxwell’s relations to create some connections</a:t>
            </a:r>
          </a:p>
          <a:p>
            <a:pPr marL="285750" indent="-285750">
              <a:buFont typeface="Arial" panose="020B0604020202020204" pitchFamily="34" charset="0"/>
              <a:buChar char="•"/>
            </a:pPr>
            <a:r>
              <a:rPr lang="en-US" dirty="0"/>
              <a:t>Just like we did in chapter 6 by selecting T and P, we can select T or P and 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gives us relations of partial Gibbs free energy and other partial properties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And for Gibbs free energy with changes of T and P…</a:t>
            </a:r>
          </a:p>
        </p:txBody>
      </p:sp>
      <p:pic>
        <p:nvPicPr>
          <p:cNvPr id="11" name="Picture 10">
            <a:extLst>
              <a:ext uri="{FF2B5EF4-FFF2-40B4-BE49-F238E27FC236}">
                <a16:creationId xmlns:a16="http://schemas.microsoft.com/office/drawing/2014/main" id="{33F55B0E-FC5F-496B-A0EC-BF9963DFC3AA}"/>
              </a:ext>
            </a:extLst>
          </p:cNvPr>
          <p:cNvPicPr>
            <a:picLocks noChangeAspect="1"/>
          </p:cNvPicPr>
          <p:nvPr/>
        </p:nvPicPr>
        <p:blipFill>
          <a:blip r:embed="rId4"/>
          <a:stretch>
            <a:fillRect/>
          </a:stretch>
        </p:blipFill>
        <p:spPr>
          <a:xfrm>
            <a:off x="1651906" y="2449810"/>
            <a:ext cx="4963218" cy="828791"/>
          </a:xfrm>
          <a:prstGeom prst="rect">
            <a:avLst/>
          </a:prstGeom>
        </p:spPr>
      </p:pic>
      <p:pic>
        <p:nvPicPr>
          <p:cNvPr id="13" name="Picture 12">
            <a:extLst>
              <a:ext uri="{FF2B5EF4-FFF2-40B4-BE49-F238E27FC236}">
                <a16:creationId xmlns:a16="http://schemas.microsoft.com/office/drawing/2014/main" id="{1C10B503-9883-988B-8FF9-D6C9AA939C0F}"/>
              </a:ext>
            </a:extLst>
          </p:cNvPr>
          <p:cNvPicPr>
            <a:picLocks noChangeAspect="1"/>
          </p:cNvPicPr>
          <p:nvPr/>
        </p:nvPicPr>
        <p:blipFill>
          <a:blip r:embed="rId5"/>
          <a:stretch>
            <a:fillRect/>
          </a:stretch>
        </p:blipFill>
        <p:spPr>
          <a:xfrm>
            <a:off x="872066" y="3733944"/>
            <a:ext cx="6858338" cy="893471"/>
          </a:xfrm>
          <a:prstGeom prst="rect">
            <a:avLst/>
          </a:prstGeom>
        </p:spPr>
      </p:pic>
      <p:pic>
        <p:nvPicPr>
          <p:cNvPr id="15" name="Picture 14">
            <a:extLst>
              <a:ext uri="{FF2B5EF4-FFF2-40B4-BE49-F238E27FC236}">
                <a16:creationId xmlns:a16="http://schemas.microsoft.com/office/drawing/2014/main" id="{04ECAA6D-2A6C-6081-4FD5-9679274D25C6}"/>
              </a:ext>
            </a:extLst>
          </p:cNvPr>
          <p:cNvPicPr>
            <a:picLocks noChangeAspect="1"/>
          </p:cNvPicPr>
          <p:nvPr/>
        </p:nvPicPr>
        <p:blipFill>
          <a:blip r:embed="rId6"/>
          <a:stretch>
            <a:fillRect/>
          </a:stretch>
        </p:blipFill>
        <p:spPr>
          <a:xfrm>
            <a:off x="2628355" y="5239661"/>
            <a:ext cx="3238952" cy="876422"/>
          </a:xfrm>
          <a:prstGeom prst="rect">
            <a:avLst/>
          </a:prstGeom>
        </p:spPr>
      </p:pic>
      <p:pic>
        <p:nvPicPr>
          <p:cNvPr id="17" name="Picture 16">
            <a:extLst>
              <a:ext uri="{FF2B5EF4-FFF2-40B4-BE49-F238E27FC236}">
                <a16:creationId xmlns:a16="http://schemas.microsoft.com/office/drawing/2014/main" id="{9D3D4079-B5EC-AA66-B0EE-C57ACCAF69B5}"/>
              </a:ext>
            </a:extLst>
          </p:cNvPr>
          <p:cNvPicPr>
            <a:picLocks noChangeAspect="1"/>
          </p:cNvPicPr>
          <p:nvPr/>
        </p:nvPicPr>
        <p:blipFill>
          <a:blip r:embed="rId7"/>
          <a:stretch>
            <a:fillRect/>
          </a:stretch>
        </p:blipFill>
        <p:spPr>
          <a:xfrm>
            <a:off x="3399987" y="6060990"/>
            <a:ext cx="1695687" cy="400106"/>
          </a:xfrm>
          <a:prstGeom prst="rect">
            <a:avLst/>
          </a:prstGeom>
        </p:spPr>
      </p:pic>
      <p:pic>
        <p:nvPicPr>
          <p:cNvPr id="20" name="Picture 19">
            <a:extLst>
              <a:ext uri="{FF2B5EF4-FFF2-40B4-BE49-F238E27FC236}">
                <a16:creationId xmlns:a16="http://schemas.microsoft.com/office/drawing/2014/main" id="{9B6208F2-589B-65AF-2EDF-120D104F4E46}"/>
              </a:ext>
            </a:extLst>
          </p:cNvPr>
          <p:cNvPicPr>
            <a:picLocks noChangeAspect="1"/>
          </p:cNvPicPr>
          <p:nvPr/>
        </p:nvPicPr>
        <p:blipFill>
          <a:blip r:embed="rId8"/>
          <a:stretch>
            <a:fillRect/>
          </a:stretch>
        </p:blipFill>
        <p:spPr>
          <a:xfrm>
            <a:off x="13445" y="6571426"/>
            <a:ext cx="8686800" cy="427966"/>
          </a:xfrm>
          <a:prstGeom prst="rect">
            <a:avLst/>
          </a:prstGeom>
        </p:spPr>
      </p:pic>
      <p:pic>
        <p:nvPicPr>
          <p:cNvPr id="22" name="Picture 21">
            <a:extLst>
              <a:ext uri="{FF2B5EF4-FFF2-40B4-BE49-F238E27FC236}">
                <a16:creationId xmlns:a16="http://schemas.microsoft.com/office/drawing/2014/main" id="{59926170-DB1C-877B-E9DA-B71AFF596A9C}"/>
              </a:ext>
            </a:extLst>
          </p:cNvPr>
          <p:cNvPicPr>
            <a:picLocks noChangeAspect="1"/>
          </p:cNvPicPr>
          <p:nvPr/>
        </p:nvPicPr>
        <p:blipFill>
          <a:blip r:embed="rId9"/>
          <a:stretch>
            <a:fillRect/>
          </a:stretch>
        </p:blipFill>
        <p:spPr>
          <a:xfrm>
            <a:off x="3728952" y="7183234"/>
            <a:ext cx="1228896" cy="543001"/>
          </a:xfrm>
          <a:prstGeom prst="rect">
            <a:avLst/>
          </a:prstGeom>
        </p:spPr>
      </p:pic>
      <p:sp>
        <p:nvSpPr>
          <p:cNvPr id="23" name="TextBox 22">
            <a:extLst>
              <a:ext uri="{FF2B5EF4-FFF2-40B4-BE49-F238E27FC236}">
                <a16:creationId xmlns:a16="http://schemas.microsoft.com/office/drawing/2014/main" id="{C71AB65B-AE98-C9B2-A414-E99F32B3E5C6}"/>
              </a:ext>
            </a:extLst>
          </p:cNvPr>
          <p:cNvSpPr txBox="1"/>
          <p:nvPr/>
        </p:nvSpPr>
        <p:spPr>
          <a:xfrm>
            <a:off x="0" y="7877200"/>
            <a:ext cx="3394455" cy="461665"/>
          </a:xfrm>
          <a:prstGeom prst="rect">
            <a:avLst/>
          </a:prstGeom>
          <a:noFill/>
        </p:spPr>
        <p:txBody>
          <a:bodyPr wrap="none" rtlCol="0">
            <a:spAutoFit/>
          </a:bodyPr>
          <a:lstStyle/>
          <a:p>
            <a:r>
              <a:rPr lang="en-US" sz="2400" dirty="0"/>
              <a:t>Ideal Gas Mixture model</a:t>
            </a:r>
          </a:p>
        </p:txBody>
      </p:sp>
      <p:pic>
        <p:nvPicPr>
          <p:cNvPr id="25" name="Picture 24">
            <a:extLst>
              <a:ext uri="{FF2B5EF4-FFF2-40B4-BE49-F238E27FC236}">
                <a16:creationId xmlns:a16="http://schemas.microsoft.com/office/drawing/2014/main" id="{45215B0F-9DEE-A555-96D3-5767DD7BEB71}"/>
              </a:ext>
            </a:extLst>
          </p:cNvPr>
          <p:cNvPicPr>
            <a:picLocks noChangeAspect="1"/>
          </p:cNvPicPr>
          <p:nvPr/>
        </p:nvPicPr>
        <p:blipFill>
          <a:blip r:embed="rId10"/>
          <a:stretch>
            <a:fillRect/>
          </a:stretch>
        </p:blipFill>
        <p:spPr>
          <a:xfrm>
            <a:off x="196035" y="8338865"/>
            <a:ext cx="7990575" cy="1311061"/>
          </a:xfrm>
          <a:prstGeom prst="rect">
            <a:avLst/>
          </a:prstGeom>
        </p:spPr>
      </p:pic>
      <p:cxnSp>
        <p:nvCxnSpPr>
          <p:cNvPr id="27" name="Straight Arrow Connector 26">
            <a:extLst>
              <a:ext uri="{FF2B5EF4-FFF2-40B4-BE49-F238E27FC236}">
                <a16:creationId xmlns:a16="http://schemas.microsoft.com/office/drawing/2014/main" id="{3F52D598-6EEE-BD5C-0D36-826D530390A4}"/>
              </a:ext>
            </a:extLst>
          </p:cNvPr>
          <p:cNvCxnSpPr>
            <a:cxnSpLocks/>
          </p:cNvCxnSpPr>
          <p:nvPr/>
        </p:nvCxnSpPr>
        <p:spPr>
          <a:xfrm flipV="1">
            <a:off x="6615124" y="9337431"/>
            <a:ext cx="0" cy="3124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BCA9FB1D-5C1E-28C5-55E3-24B36CFE0633}"/>
              </a:ext>
            </a:extLst>
          </p:cNvPr>
          <p:cNvSpPr txBox="1"/>
          <p:nvPr/>
        </p:nvSpPr>
        <p:spPr>
          <a:xfrm>
            <a:off x="3595070" y="9649926"/>
            <a:ext cx="4999619" cy="923330"/>
          </a:xfrm>
          <a:prstGeom prst="rect">
            <a:avLst/>
          </a:prstGeom>
          <a:noFill/>
        </p:spPr>
        <p:txBody>
          <a:bodyPr wrap="square" rtlCol="0">
            <a:spAutoFit/>
          </a:bodyPr>
          <a:lstStyle/>
          <a:p>
            <a:r>
              <a:rPr lang="en-US" dirty="0"/>
              <a:t>Equals 1, because you are holding other mole quantities constant, so changes in the total moles equal changes in the wanted moles</a:t>
            </a:r>
          </a:p>
        </p:txBody>
      </p:sp>
      <p:sp>
        <p:nvSpPr>
          <p:cNvPr id="31" name="TextBox 30">
            <a:extLst>
              <a:ext uri="{FF2B5EF4-FFF2-40B4-BE49-F238E27FC236}">
                <a16:creationId xmlns:a16="http://schemas.microsoft.com/office/drawing/2014/main" id="{7EB9C0AD-A45B-0BBA-27CD-947203D01306}"/>
              </a:ext>
            </a:extLst>
          </p:cNvPr>
          <p:cNvSpPr txBox="1"/>
          <p:nvPr/>
        </p:nvSpPr>
        <p:spPr>
          <a:xfrm>
            <a:off x="0" y="10203924"/>
            <a:ext cx="1744132" cy="369332"/>
          </a:xfrm>
          <a:prstGeom prst="rect">
            <a:avLst/>
          </a:prstGeom>
          <a:noFill/>
        </p:spPr>
        <p:txBody>
          <a:bodyPr wrap="none" rtlCol="0">
            <a:spAutoFit/>
          </a:bodyPr>
          <a:lstStyle/>
          <a:p>
            <a:r>
              <a:rPr lang="en-US" dirty="0"/>
              <a:t>Partial Pressure</a:t>
            </a:r>
          </a:p>
        </p:txBody>
      </p:sp>
      <p:pic>
        <p:nvPicPr>
          <p:cNvPr id="33" name="Picture 32">
            <a:extLst>
              <a:ext uri="{FF2B5EF4-FFF2-40B4-BE49-F238E27FC236}">
                <a16:creationId xmlns:a16="http://schemas.microsoft.com/office/drawing/2014/main" id="{6FB7726C-5BB1-2D71-FC02-A06EA379960F}"/>
              </a:ext>
            </a:extLst>
          </p:cNvPr>
          <p:cNvPicPr>
            <a:picLocks noChangeAspect="1"/>
          </p:cNvPicPr>
          <p:nvPr/>
        </p:nvPicPr>
        <p:blipFill>
          <a:blip r:embed="rId11"/>
          <a:stretch>
            <a:fillRect/>
          </a:stretch>
        </p:blipFill>
        <p:spPr>
          <a:xfrm>
            <a:off x="196035" y="10684094"/>
            <a:ext cx="4224068" cy="876422"/>
          </a:xfrm>
          <a:prstGeom prst="rect">
            <a:avLst/>
          </a:prstGeom>
        </p:spPr>
      </p:pic>
      <p:sp>
        <p:nvSpPr>
          <p:cNvPr id="34" name="TextBox 33">
            <a:extLst>
              <a:ext uri="{FF2B5EF4-FFF2-40B4-BE49-F238E27FC236}">
                <a16:creationId xmlns:a16="http://schemas.microsoft.com/office/drawing/2014/main" id="{83675576-6918-B821-9034-D357FC3C0184}"/>
              </a:ext>
            </a:extLst>
          </p:cNvPr>
          <p:cNvSpPr txBox="1"/>
          <p:nvPr/>
        </p:nvSpPr>
        <p:spPr>
          <a:xfrm>
            <a:off x="545123" y="11514985"/>
            <a:ext cx="6070001" cy="646331"/>
          </a:xfrm>
          <a:prstGeom prst="rect">
            <a:avLst/>
          </a:prstGeom>
          <a:noFill/>
        </p:spPr>
        <p:txBody>
          <a:bodyPr wrap="square" rtlCol="0">
            <a:spAutoFit/>
          </a:bodyPr>
          <a:lstStyle/>
          <a:p>
            <a:r>
              <a:rPr lang="en-US" dirty="0"/>
              <a:t>For Simplicity, when dealing with fractions, x is used with liquids and y is used with gases</a:t>
            </a:r>
          </a:p>
        </p:txBody>
      </p:sp>
    </p:spTree>
    <p:extLst>
      <p:ext uri="{BB962C8B-B14F-4D97-AF65-F5344CB8AC3E}">
        <p14:creationId xmlns:p14="http://schemas.microsoft.com/office/powerpoint/2010/main" val="3682089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26FCDE-C890-DD09-74D4-7824AE683CED}"/>
              </a:ext>
            </a:extLst>
          </p:cNvPr>
          <p:cNvSpPr txBox="1"/>
          <p:nvPr/>
        </p:nvSpPr>
        <p:spPr>
          <a:xfrm>
            <a:off x="141889" y="0"/>
            <a:ext cx="4988353" cy="369332"/>
          </a:xfrm>
          <a:prstGeom prst="rect">
            <a:avLst/>
          </a:prstGeom>
          <a:noFill/>
        </p:spPr>
        <p:txBody>
          <a:bodyPr wrap="none" rtlCol="0">
            <a:spAutoFit/>
          </a:bodyPr>
          <a:lstStyle/>
          <a:p>
            <a:r>
              <a:rPr lang="en-US" dirty="0"/>
              <a:t>1</a:t>
            </a:r>
            <a:r>
              <a:rPr lang="en-US" baseline="30000" dirty="0"/>
              <a:t>st</a:t>
            </a:r>
            <a:r>
              <a:rPr lang="en-US" dirty="0"/>
              <a:t> Law of Thermodynamics: Energy is conserved</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0685109-E4B1-B894-6847-AE2D7A2AE442}"/>
                  </a:ext>
                </a:extLst>
              </p:cNvPr>
              <p:cNvSpPr txBox="1"/>
              <p:nvPr/>
            </p:nvSpPr>
            <p:spPr>
              <a:xfrm>
                <a:off x="629188" y="1043538"/>
                <a:ext cx="2861441"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sSup>
                        <m:sSupPr>
                          <m:ctrlPr>
                            <a:rPr lang="en-US" sz="3200" b="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𝑈</m:t>
                          </m:r>
                        </m:e>
                        <m:sup>
                          <m:r>
                            <a:rPr lang="en-US" sz="3200" b="0" i="1" smtClean="0">
                              <a:latin typeface="Cambria Math" panose="02040503050406030204" pitchFamily="18" charset="0"/>
                              <a:ea typeface="Cambria Math" panose="02040503050406030204" pitchFamily="18" charset="0"/>
                            </a:rPr>
                            <m:t>𝑡</m:t>
                          </m:r>
                        </m:sup>
                      </m:sSup>
                      <m:r>
                        <a:rPr lang="en-US" sz="3200" b="0" i="0" smtClean="0">
                          <a:latin typeface="Cambria Math" panose="02040503050406030204" pitchFamily="18" charset="0"/>
                          <a:ea typeface="Cambria Math" panose="02040503050406030204" pitchFamily="18" charset="0"/>
                        </a:rPr>
                        <m:t>=</m:t>
                      </m:r>
                      <m:r>
                        <m:rPr>
                          <m:sty m:val="p"/>
                        </m:rPr>
                        <a:rPr lang="en-US" sz="3200" b="0" i="0" smtClean="0">
                          <a:latin typeface="Cambria Math" panose="02040503050406030204" pitchFamily="18" charset="0"/>
                          <a:ea typeface="Cambria Math" panose="02040503050406030204" pitchFamily="18" charset="0"/>
                        </a:rPr>
                        <m:t>Q</m:t>
                      </m:r>
                      <m:r>
                        <a:rPr lang="en-US" sz="3200" b="0" i="0" smtClean="0">
                          <a:latin typeface="Cambria Math" panose="02040503050406030204" pitchFamily="18" charset="0"/>
                          <a:ea typeface="Cambria Math" panose="02040503050406030204" pitchFamily="18" charset="0"/>
                        </a:rPr>
                        <m:t>+</m:t>
                      </m:r>
                      <m:r>
                        <m:rPr>
                          <m:sty m:val="p"/>
                        </m:rPr>
                        <a:rPr lang="en-US" sz="3200" b="0" i="0" smtClean="0">
                          <a:latin typeface="Cambria Math" panose="02040503050406030204" pitchFamily="18" charset="0"/>
                          <a:ea typeface="Cambria Math" panose="02040503050406030204" pitchFamily="18" charset="0"/>
                        </a:rPr>
                        <m:t>W</m:t>
                      </m:r>
                    </m:oMath>
                  </m:oMathPara>
                </a14:m>
                <a:endParaRPr lang="en-US" sz="3200" b="0" dirty="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60685109-E4B1-B894-6847-AE2D7A2AE442}"/>
                  </a:ext>
                </a:extLst>
              </p:cNvPr>
              <p:cNvSpPr txBox="1">
                <a:spLocks noRot="1" noChangeAspect="1" noMove="1" noResize="1" noEditPoints="1" noAdjustHandles="1" noChangeArrowheads="1" noChangeShapeType="1" noTextEdit="1"/>
              </p:cNvSpPr>
              <p:nvPr/>
            </p:nvSpPr>
            <p:spPr>
              <a:xfrm>
                <a:off x="629188" y="1043538"/>
                <a:ext cx="2861441"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9595474-7FC6-46ED-2BBE-DCF663C8D2B1}"/>
                  </a:ext>
                </a:extLst>
              </p:cNvPr>
              <p:cNvSpPr txBox="1"/>
              <p:nvPr/>
            </p:nvSpPr>
            <p:spPr>
              <a:xfrm>
                <a:off x="629187" y="1535981"/>
                <a:ext cx="2861441"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𝑑</m:t>
                      </m:r>
                      <m:sSup>
                        <m:sSupPr>
                          <m:ctrlPr>
                            <a:rPr lang="en-US" sz="3200" b="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𝑈</m:t>
                          </m:r>
                        </m:e>
                        <m:sup>
                          <m:r>
                            <a:rPr lang="en-US" sz="3200" b="0" i="1" smtClean="0">
                              <a:latin typeface="Cambria Math" panose="02040503050406030204" pitchFamily="18" charset="0"/>
                              <a:ea typeface="Cambria Math" panose="02040503050406030204" pitchFamily="18" charset="0"/>
                            </a:rPr>
                            <m:t>𝑡</m:t>
                          </m:r>
                        </m:sup>
                      </m:sSup>
                      <m:r>
                        <a:rPr lang="en-US" sz="3200" b="0" i="0"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𝑑</m:t>
                      </m:r>
                      <m:r>
                        <m:rPr>
                          <m:sty m:val="p"/>
                        </m:rPr>
                        <a:rPr lang="en-US" sz="3200" b="0" i="0" smtClean="0">
                          <a:latin typeface="Cambria Math" panose="02040503050406030204" pitchFamily="18" charset="0"/>
                          <a:ea typeface="Cambria Math" panose="02040503050406030204" pitchFamily="18" charset="0"/>
                        </a:rPr>
                        <m:t>Q</m:t>
                      </m:r>
                      <m:r>
                        <a:rPr lang="en-US" sz="3200" b="0" i="0"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𝑑</m:t>
                      </m:r>
                      <m:r>
                        <m:rPr>
                          <m:sty m:val="p"/>
                        </m:rPr>
                        <a:rPr lang="en-US" sz="3200" b="0" i="0" smtClean="0">
                          <a:latin typeface="Cambria Math" panose="02040503050406030204" pitchFamily="18" charset="0"/>
                          <a:ea typeface="Cambria Math" panose="02040503050406030204" pitchFamily="18" charset="0"/>
                        </a:rPr>
                        <m:t>W</m:t>
                      </m:r>
                    </m:oMath>
                  </m:oMathPara>
                </a14:m>
                <a:endParaRPr lang="en-US" sz="3200" b="0" dirty="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C9595474-7FC6-46ED-2BBE-DCF663C8D2B1}"/>
                  </a:ext>
                </a:extLst>
              </p:cNvPr>
              <p:cNvSpPr txBox="1">
                <a:spLocks noRot="1" noChangeAspect="1" noMove="1" noResize="1" noEditPoints="1" noAdjustHandles="1" noChangeArrowheads="1" noChangeShapeType="1" noTextEdit="1"/>
              </p:cNvSpPr>
              <p:nvPr/>
            </p:nvSpPr>
            <p:spPr>
              <a:xfrm>
                <a:off x="629187" y="1535981"/>
                <a:ext cx="2861441" cy="49244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D9F80A6-BC84-B22D-FB77-C756B476D604}"/>
              </a:ext>
            </a:extLst>
          </p:cNvPr>
          <p:cNvSpPr txBox="1"/>
          <p:nvPr/>
        </p:nvSpPr>
        <p:spPr>
          <a:xfrm>
            <a:off x="311896" y="612651"/>
            <a:ext cx="3496022" cy="369332"/>
          </a:xfrm>
          <a:prstGeom prst="rect">
            <a:avLst/>
          </a:prstGeom>
          <a:noFill/>
        </p:spPr>
        <p:txBody>
          <a:bodyPr wrap="none" rtlCol="0">
            <a:spAutoFit/>
          </a:bodyPr>
          <a:lstStyle/>
          <a:p>
            <a:r>
              <a:rPr lang="en-US" dirty="0"/>
              <a:t>Energy Balance on closed system</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B8303D-6DE7-E2D9-1FE4-96EA26570064}"/>
                  </a:ext>
                </a:extLst>
              </p:cNvPr>
              <p:cNvSpPr txBox="1"/>
              <p:nvPr/>
            </p:nvSpPr>
            <p:spPr>
              <a:xfrm>
                <a:off x="3996559" y="1320537"/>
                <a:ext cx="183120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W</m:t>
                      </m:r>
                      <m:r>
                        <a:rPr lang="en-US" sz="2800" b="0" i="1" smtClean="0">
                          <a:latin typeface="Cambria Math" panose="02040503050406030204" pitchFamily="18" charset="0"/>
                        </a:rPr>
                        <m:t>=−</m:t>
                      </m:r>
                      <m:r>
                        <a:rPr lang="en-US" sz="2800" b="0" i="1" smtClean="0">
                          <a:latin typeface="Cambria Math" panose="02040503050406030204" pitchFamily="18" charset="0"/>
                        </a:rPr>
                        <m:t>𝑃𝑑𝑉</m:t>
                      </m:r>
                    </m:oMath>
                  </m:oMathPara>
                </a14:m>
                <a:endParaRPr lang="en-US" sz="2800" dirty="0"/>
              </a:p>
            </p:txBody>
          </p:sp>
        </mc:Choice>
        <mc:Fallback xmlns="">
          <p:sp>
            <p:nvSpPr>
              <p:cNvPr id="9" name="TextBox 8">
                <a:extLst>
                  <a:ext uri="{FF2B5EF4-FFF2-40B4-BE49-F238E27FC236}">
                    <a16:creationId xmlns:a16="http://schemas.microsoft.com/office/drawing/2014/main" id="{38B8303D-6DE7-E2D9-1FE4-96EA26570064}"/>
                  </a:ext>
                </a:extLst>
              </p:cNvPr>
              <p:cNvSpPr txBox="1">
                <a:spLocks noRot="1" noChangeAspect="1" noMove="1" noResize="1" noEditPoints="1" noAdjustHandles="1" noChangeArrowheads="1" noChangeShapeType="1" noTextEdit="1"/>
              </p:cNvSpPr>
              <p:nvPr/>
            </p:nvSpPr>
            <p:spPr>
              <a:xfrm>
                <a:off x="3996559" y="1320537"/>
                <a:ext cx="1831207" cy="430887"/>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ED4FAB44-138C-8AC0-7E06-77DB893A0538}"/>
              </a:ext>
            </a:extLst>
          </p:cNvPr>
          <p:cNvSpPr txBox="1"/>
          <p:nvPr/>
        </p:nvSpPr>
        <p:spPr>
          <a:xfrm>
            <a:off x="311896" y="2151535"/>
            <a:ext cx="1056058" cy="369332"/>
          </a:xfrm>
          <a:prstGeom prst="rect">
            <a:avLst/>
          </a:prstGeom>
          <a:noFill/>
        </p:spPr>
        <p:txBody>
          <a:bodyPr wrap="none" rtlCol="0">
            <a:spAutoFit/>
          </a:bodyPr>
          <a:lstStyle/>
          <a:p>
            <a:r>
              <a:rPr lang="en-US" dirty="0"/>
              <a:t>Enthalpy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35EDE70-FB7D-25F0-01FC-115C0EDC030B}"/>
                  </a:ext>
                </a:extLst>
              </p:cNvPr>
              <p:cNvSpPr txBox="1"/>
              <p:nvPr/>
            </p:nvSpPr>
            <p:spPr>
              <a:xfrm>
                <a:off x="461222" y="2698109"/>
                <a:ext cx="195252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𝐻</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𝑃𝑉</m:t>
                      </m:r>
                    </m:oMath>
                  </m:oMathPara>
                </a14:m>
                <a:endParaRPr lang="en-US" sz="2800" dirty="0"/>
              </a:p>
            </p:txBody>
          </p:sp>
        </mc:Choice>
        <mc:Fallback xmlns="">
          <p:sp>
            <p:nvSpPr>
              <p:cNvPr id="15" name="TextBox 14">
                <a:extLst>
                  <a:ext uri="{FF2B5EF4-FFF2-40B4-BE49-F238E27FC236}">
                    <a16:creationId xmlns:a16="http://schemas.microsoft.com/office/drawing/2014/main" id="{F35EDE70-FB7D-25F0-01FC-115C0EDC030B}"/>
                  </a:ext>
                </a:extLst>
              </p:cNvPr>
              <p:cNvSpPr txBox="1">
                <a:spLocks noRot="1" noChangeAspect="1" noMove="1" noResize="1" noEditPoints="1" noAdjustHandles="1" noChangeArrowheads="1" noChangeShapeType="1" noTextEdit="1"/>
              </p:cNvSpPr>
              <p:nvPr/>
            </p:nvSpPr>
            <p:spPr>
              <a:xfrm>
                <a:off x="461222" y="2698109"/>
                <a:ext cx="195252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F8405ED-8B15-F622-4301-4D4DCE7AE793}"/>
                  </a:ext>
                </a:extLst>
              </p:cNvPr>
              <p:cNvSpPr txBox="1"/>
              <p:nvPr/>
            </p:nvSpPr>
            <p:spPr>
              <a:xfrm>
                <a:off x="461222" y="3269270"/>
                <a:ext cx="3684663"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𝑑𝐻</m:t>
                      </m:r>
                      <m:r>
                        <a:rPr lang="en-US" sz="2800" b="0" i="1" smtClean="0">
                          <a:latin typeface="Cambria Math" panose="02040503050406030204" pitchFamily="18" charset="0"/>
                        </a:rPr>
                        <m:t>=</m:t>
                      </m:r>
                      <m:r>
                        <a:rPr lang="en-US" sz="2800" b="0" i="1" smtClean="0">
                          <a:latin typeface="Cambria Math" panose="02040503050406030204" pitchFamily="18" charset="0"/>
                        </a:rPr>
                        <m:t>𝑑𝑈</m:t>
                      </m:r>
                      <m:r>
                        <a:rPr lang="en-US" sz="2800" b="0" i="1" smtClean="0">
                          <a:latin typeface="Cambria Math" panose="02040503050406030204" pitchFamily="18" charset="0"/>
                        </a:rPr>
                        <m:t>+</m:t>
                      </m:r>
                      <m:r>
                        <a:rPr lang="en-US" sz="2800" b="0" i="1" smtClean="0">
                          <a:latin typeface="Cambria Math" panose="02040503050406030204" pitchFamily="18" charset="0"/>
                        </a:rPr>
                        <m:t>𝑃𝑑𝑉</m:t>
                      </m:r>
                      <m:r>
                        <a:rPr lang="en-US" sz="2800" b="0" i="1" smtClean="0">
                          <a:latin typeface="Cambria Math" panose="02040503050406030204" pitchFamily="18" charset="0"/>
                        </a:rPr>
                        <m:t>+</m:t>
                      </m:r>
                      <m:r>
                        <a:rPr lang="en-US" sz="2800" b="0" i="1" smtClean="0">
                          <a:latin typeface="Cambria Math" panose="02040503050406030204" pitchFamily="18" charset="0"/>
                        </a:rPr>
                        <m:t>𝑉𝑑𝑃</m:t>
                      </m:r>
                    </m:oMath>
                  </m:oMathPara>
                </a14:m>
                <a:endParaRPr lang="en-US" sz="2800" dirty="0"/>
              </a:p>
            </p:txBody>
          </p:sp>
        </mc:Choice>
        <mc:Fallback xmlns="">
          <p:sp>
            <p:nvSpPr>
              <p:cNvPr id="16" name="TextBox 15">
                <a:extLst>
                  <a:ext uri="{FF2B5EF4-FFF2-40B4-BE49-F238E27FC236}">
                    <a16:creationId xmlns:a16="http://schemas.microsoft.com/office/drawing/2014/main" id="{AF8405ED-8B15-F622-4301-4D4DCE7AE793}"/>
                  </a:ext>
                </a:extLst>
              </p:cNvPr>
              <p:cNvSpPr txBox="1">
                <a:spLocks noRot="1" noChangeAspect="1" noMove="1" noResize="1" noEditPoints="1" noAdjustHandles="1" noChangeArrowheads="1" noChangeShapeType="1" noTextEdit="1"/>
              </p:cNvSpPr>
              <p:nvPr/>
            </p:nvSpPr>
            <p:spPr>
              <a:xfrm>
                <a:off x="461222" y="3269270"/>
                <a:ext cx="3684663" cy="43088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B6E0761-2DF9-28B7-4B4C-D942F38F6F42}"/>
                  </a:ext>
                </a:extLst>
              </p:cNvPr>
              <p:cNvSpPr txBox="1"/>
              <p:nvPr/>
            </p:nvSpPr>
            <p:spPr>
              <a:xfrm>
                <a:off x="461222" y="3823268"/>
                <a:ext cx="257378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𝑑𝐻</m:t>
                      </m:r>
                      <m:r>
                        <a:rPr lang="en-US" sz="2800" b="0" i="1" smtClean="0">
                          <a:latin typeface="Cambria Math" panose="02040503050406030204" pitchFamily="18" charset="0"/>
                        </a:rPr>
                        <m:t>=</m:t>
                      </m:r>
                      <m:r>
                        <a:rPr lang="en-US" sz="2800" b="0" i="1" smtClean="0">
                          <a:latin typeface="Cambria Math" panose="02040503050406030204" pitchFamily="18" charset="0"/>
                        </a:rPr>
                        <m:t>𝑑𝑄</m:t>
                      </m:r>
                      <m:r>
                        <a:rPr lang="en-US" sz="2800" b="0" i="1" smtClean="0">
                          <a:latin typeface="Cambria Math" panose="02040503050406030204" pitchFamily="18" charset="0"/>
                        </a:rPr>
                        <m:t>+</m:t>
                      </m:r>
                      <m:r>
                        <a:rPr lang="en-US" sz="2800" b="0" i="1" smtClean="0">
                          <a:latin typeface="Cambria Math" panose="02040503050406030204" pitchFamily="18" charset="0"/>
                        </a:rPr>
                        <m:t>𝑉𝑑𝑃</m:t>
                      </m:r>
                    </m:oMath>
                  </m:oMathPara>
                </a14:m>
                <a:endParaRPr lang="en-US" dirty="0"/>
              </a:p>
            </p:txBody>
          </p:sp>
        </mc:Choice>
        <mc:Fallback xmlns="">
          <p:sp>
            <p:nvSpPr>
              <p:cNvPr id="18" name="TextBox 17">
                <a:extLst>
                  <a:ext uri="{FF2B5EF4-FFF2-40B4-BE49-F238E27FC236}">
                    <a16:creationId xmlns:a16="http://schemas.microsoft.com/office/drawing/2014/main" id="{FB6E0761-2DF9-28B7-4B4C-D942F38F6F42}"/>
                  </a:ext>
                </a:extLst>
              </p:cNvPr>
              <p:cNvSpPr txBox="1">
                <a:spLocks noRot="1" noChangeAspect="1" noMove="1" noResize="1" noEditPoints="1" noAdjustHandles="1" noChangeArrowheads="1" noChangeShapeType="1" noTextEdit="1"/>
              </p:cNvSpPr>
              <p:nvPr/>
            </p:nvSpPr>
            <p:spPr>
              <a:xfrm>
                <a:off x="461222" y="3823268"/>
                <a:ext cx="2573782" cy="430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240CF7A-8A0B-1BF4-D66E-DCEBE0ABBB9E}"/>
                  </a:ext>
                </a:extLst>
              </p:cNvPr>
              <p:cNvSpPr txBox="1"/>
              <p:nvPr/>
            </p:nvSpPr>
            <p:spPr>
              <a:xfrm>
                <a:off x="461222" y="6186440"/>
                <a:ext cx="6081469" cy="7034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i="1">
                                  <a:latin typeface="Cambria Math" panose="02040503050406030204" pitchFamily="18" charset="0"/>
                                </a:rPr>
                                <m:t>𝑑</m:t>
                              </m:r>
                              <m:r>
                                <a:rPr lang="en-US" sz="2400" i="1">
                                  <a:latin typeface="Cambria Math" panose="02040503050406030204" pitchFamily="18" charset="0"/>
                                </a:rPr>
                                <m:t>(</m:t>
                              </m:r>
                              <m:r>
                                <a:rPr lang="en-US" sz="2400" i="1">
                                  <a:latin typeface="Cambria Math" panose="02040503050406030204" pitchFamily="18" charset="0"/>
                                </a:rPr>
                                <m:t>𝑚𝑈</m:t>
                              </m:r>
                              <m:r>
                                <a:rPr lang="en-US" sz="2400" i="1">
                                  <a:latin typeface="Cambria Math" panose="02040503050406030204" pitchFamily="18" charset="0"/>
                                </a:rPr>
                                <m:t>)</m:t>
                              </m:r>
                            </m:e>
                            <m:sub>
                              <m:r>
                                <a:rPr lang="en-US" sz="2400" b="0" i="1" smtClean="0">
                                  <a:latin typeface="Cambria Math" panose="02040503050406030204" pitchFamily="18" charset="0"/>
                                </a:rPr>
                                <m:t>𝑐𝑣</m:t>
                              </m:r>
                            </m:sub>
                          </m:sSub>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2</m:t>
                              </m:r>
                            </m:den>
                          </m:f>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𝑢</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𝑔𝑧</m:t>
                          </m:r>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𝑚</m:t>
                              </m:r>
                            </m:e>
                          </m:acc>
                          <m:r>
                            <a:rPr lang="en-US" sz="2400" b="0" i="1" smtClean="0">
                              <a:latin typeface="Cambria Math" panose="02040503050406030204" pitchFamily="18" charset="0"/>
                              <a:ea typeface="Cambria Math" panose="02040503050406030204" pitchFamily="18" charset="0"/>
                            </a:rPr>
                            <m:t>}</m:t>
                          </m:r>
                        </m:e>
                        <m:sub>
                          <m:r>
                            <a:rPr lang="en-US" sz="2400" b="0" i="1" smtClean="0">
                              <a:latin typeface="Cambria Math" panose="02040503050406030204" pitchFamily="18" charset="0"/>
                              <a:ea typeface="Cambria Math" panose="02040503050406030204" pitchFamily="18" charset="0"/>
                            </a:rPr>
                            <m:t>𝑓𝑠</m:t>
                          </m:r>
                        </m:sub>
                      </m:sSub>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𝑄</m:t>
                          </m:r>
                        </m:e>
                      </m:acc>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𝑊</m:t>
                              </m:r>
                            </m:e>
                          </m:acc>
                        </m:e>
                        <m:sub>
                          <m:r>
                            <a:rPr lang="en-US" sz="2400" b="0" i="1" smtClean="0">
                              <a:latin typeface="Cambria Math" panose="02040503050406030204" pitchFamily="18" charset="0"/>
                            </a:rPr>
                            <m:t>𝑠</m:t>
                          </m:r>
                        </m:sub>
                      </m:sSub>
                    </m:oMath>
                  </m:oMathPara>
                </a14:m>
                <a:endParaRPr lang="en-US" sz="2400" dirty="0"/>
              </a:p>
            </p:txBody>
          </p:sp>
        </mc:Choice>
        <mc:Fallback xmlns="">
          <p:sp>
            <p:nvSpPr>
              <p:cNvPr id="19" name="TextBox 18">
                <a:extLst>
                  <a:ext uri="{FF2B5EF4-FFF2-40B4-BE49-F238E27FC236}">
                    <a16:creationId xmlns:a16="http://schemas.microsoft.com/office/drawing/2014/main" id="{F240CF7A-8A0B-1BF4-D66E-DCEBE0ABBB9E}"/>
                  </a:ext>
                </a:extLst>
              </p:cNvPr>
              <p:cNvSpPr txBox="1">
                <a:spLocks noRot="1" noChangeAspect="1" noMove="1" noResize="1" noEditPoints="1" noAdjustHandles="1" noChangeArrowheads="1" noChangeShapeType="1" noTextEdit="1"/>
              </p:cNvSpPr>
              <p:nvPr/>
            </p:nvSpPr>
            <p:spPr>
              <a:xfrm>
                <a:off x="461222" y="6186440"/>
                <a:ext cx="6081469" cy="703462"/>
              </a:xfrm>
              <a:prstGeom prst="rect">
                <a:avLst/>
              </a:prstGeom>
              <a:blipFill>
                <a:blip r:embed="rId8"/>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18AD68CF-94F3-E313-7646-1C879E819226}"/>
              </a:ext>
            </a:extLst>
          </p:cNvPr>
          <p:cNvSpPr txBox="1"/>
          <p:nvPr/>
        </p:nvSpPr>
        <p:spPr>
          <a:xfrm>
            <a:off x="311895" y="4567959"/>
            <a:ext cx="3329758" cy="369332"/>
          </a:xfrm>
          <a:prstGeom prst="rect">
            <a:avLst/>
          </a:prstGeom>
          <a:noFill/>
        </p:spPr>
        <p:txBody>
          <a:bodyPr wrap="none" rtlCol="0">
            <a:spAutoFit/>
          </a:bodyPr>
          <a:lstStyle/>
          <a:p>
            <a:r>
              <a:rPr lang="en-US" dirty="0"/>
              <a:t>Energy Balance on open system</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FA06860-D0A4-61F1-1745-BFD39ACC97ED}"/>
                  </a:ext>
                </a:extLst>
              </p:cNvPr>
              <p:cNvSpPr txBox="1"/>
              <p:nvPr/>
            </p:nvSpPr>
            <p:spPr>
              <a:xfrm>
                <a:off x="461222" y="5170833"/>
                <a:ext cx="3229377" cy="7034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i="1">
                                  <a:latin typeface="Cambria Math" panose="02040503050406030204" pitchFamily="18" charset="0"/>
                                </a:rPr>
                                <m:t>𝑑</m:t>
                              </m:r>
                              <m:r>
                                <a:rPr lang="en-US" sz="2400" b="0" i="1" smtClean="0">
                                  <a:latin typeface="Cambria Math" panose="02040503050406030204" pitchFamily="18" charset="0"/>
                                </a:rPr>
                                <m:t>(</m:t>
                              </m:r>
                              <m:r>
                                <a:rPr lang="en-US" sz="2400" i="1">
                                  <a:latin typeface="Cambria Math" panose="02040503050406030204" pitchFamily="18" charset="0"/>
                                </a:rPr>
                                <m:t>𝑚</m:t>
                              </m:r>
                            </m:e>
                            <m:sub>
                              <m:r>
                                <a:rPr lang="en-US" sz="2400" b="0" i="1" smtClean="0">
                                  <a:latin typeface="Cambria Math" panose="02040503050406030204" pitchFamily="18" charset="0"/>
                                </a:rPr>
                                <m:t>𝑐𝑣</m:t>
                              </m:r>
                            </m:sub>
                          </m:sSub>
                          <m:r>
                            <a:rPr lang="en-US" sz="2400" b="0" i="1" smtClean="0">
                              <a:latin typeface="Cambria Math" panose="02040503050406030204" pitchFamily="18" charset="0"/>
                            </a:rPr>
                            <m:t>)</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𝑚</m:t>
                              </m:r>
                            </m:e>
                          </m:acc>
                          <m:r>
                            <a:rPr lang="en-US" sz="2400" b="0" i="1" smtClean="0">
                              <a:latin typeface="Cambria Math" panose="02040503050406030204" pitchFamily="18" charset="0"/>
                            </a:rPr>
                            <m:t>)</m:t>
                          </m:r>
                        </m:e>
                        <m:sub>
                          <m:r>
                            <a:rPr lang="en-US" sz="2400" b="0" i="1" smtClean="0">
                              <a:latin typeface="Cambria Math" panose="02040503050406030204" pitchFamily="18" charset="0"/>
                              <a:ea typeface="Cambria Math" panose="02040503050406030204" pitchFamily="18" charset="0"/>
                            </a:rPr>
                            <m:t>𝑓𝑠</m:t>
                          </m:r>
                        </m:sub>
                      </m:sSub>
                      <m:r>
                        <a:rPr lang="en-US" sz="2400" b="0" i="1" smtClean="0">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21" name="TextBox 20">
                <a:extLst>
                  <a:ext uri="{FF2B5EF4-FFF2-40B4-BE49-F238E27FC236}">
                    <a16:creationId xmlns:a16="http://schemas.microsoft.com/office/drawing/2014/main" id="{3FA06860-D0A4-61F1-1745-BFD39ACC97ED}"/>
                  </a:ext>
                </a:extLst>
              </p:cNvPr>
              <p:cNvSpPr txBox="1">
                <a:spLocks noRot="1" noChangeAspect="1" noMove="1" noResize="1" noEditPoints="1" noAdjustHandles="1" noChangeArrowheads="1" noChangeShapeType="1" noTextEdit="1"/>
              </p:cNvSpPr>
              <p:nvPr/>
            </p:nvSpPr>
            <p:spPr>
              <a:xfrm>
                <a:off x="461222" y="5170833"/>
                <a:ext cx="3229377" cy="70346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401584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606F71-8EB9-32A8-6CFD-4EF262CC1FA2}"/>
              </a:ext>
            </a:extLst>
          </p:cNvPr>
          <p:cNvSpPr txBox="1"/>
          <p:nvPr/>
        </p:nvSpPr>
        <p:spPr>
          <a:xfrm>
            <a:off x="0" y="0"/>
            <a:ext cx="1869101" cy="400110"/>
          </a:xfrm>
          <a:prstGeom prst="rect">
            <a:avLst/>
          </a:prstGeom>
          <a:noFill/>
        </p:spPr>
        <p:txBody>
          <a:bodyPr wrap="none" rtlCol="0">
            <a:spAutoFit/>
          </a:bodyPr>
          <a:lstStyle/>
          <a:p>
            <a:r>
              <a:rPr lang="en-US" sz="2000" dirty="0"/>
              <a:t>Gibbs Theorem</a:t>
            </a:r>
          </a:p>
        </p:txBody>
      </p:sp>
      <p:pic>
        <p:nvPicPr>
          <p:cNvPr id="4" name="Picture 3">
            <a:extLst>
              <a:ext uri="{FF2B5EF4-FFF2-40B4-BE49-F238E27FC236}">
                <a16:creationId xmlns:a16="http://schemas.microsoft.com/office/drawing/2014/main" id="{A49096D8-562F-D58C-8F48-B1CE87AB8260}"/>
              </a:ext>
            </a:extLst>
          </p:cNvPr>
          <p:cNvPicPr>
            <a:picLocks noChangeAspect="1"/>
          </p:cNvPicPr>
          <p:nvPr/>
        </p:nvPicPr>
        <p:blipFill>
          <a:blip r:embed="rId2"/>
          <a:stretch>
            <a:fillRect/>
          </a:stretch>
        </p:blipFill>
        <p:spPr>
          <a:xfrm>
            <a:off x="0" y="438230"/>
            <a:ext cx="8686800" cy="652016"/>
          </a:xfrm>
          <a:prstGeom prst="rect">
            <a:avLst/>
          </a:prstGeom>
        </p:spPr>
      </p:pic>
      <p:pic>
        <p:nvPicPr>
          <p:cNvPr id="6" name="Picture 5">
            <a:extLst>
              <a:ext uri="{FF2B5EF4-FFF2-40B4-BE49-F238E27FC236}">
                <a16:creationId xmlns:a16="http://schemas.microsoft.com/office/drawing/2014/main" id="{AE11092A-9BBC-0CBC-A6A0-08D96157AFE7}"/>
              </a:ext>
            </a:extLst>
          </p:cNvPr>
          <p:cNvPicPr>
            <a:picLocks noChangeAspect="1"/>
          </p:cNvPicPr>
          <p:nvPr/>
        </p:nvPicPr>
        <p:blipFill>
          <a:blip r:embed="rId3"/>
          <a:stretch>
            <a:fillRect/>
          </a:stretch>
        </p:blipFill>
        <p:spPr>
          <a:xfrm>
            <a:off x="2797646" y="1061204"/>
            <a:ext cx="2258772" cy="652016"/>
          </a:xfrm>
          <a:prstGeom prst="rect">
            <a:avLst/>
          </a:prstGeom>
        </p:spPr>
      </p:pic>
      <p:sp>
        <p:nvSpPr>
          <p:cNvPr id="7" name="TextBox 6">
            <a:extLst>
              <a:ext uri="{FF2B5EF4-FFF2-40B4-BE49-F238E27FC236}">
                <a16:creationId xmlns:a16="http://schemas.microsoft.com/office/drawing/2014/main" id="{0A34DA8E-6E65-A303-9EF6-7C7642FA8AC0}"/>
              </a:ext>
            </a:extLst>
          </p:cNvPr>
          <p:cNvSpPr txBox="1"/>
          <p:nvPr/>
        </p:nvSpPr>
        <p:spPr>
          <a:xfrm>
            <a:off x="0" y="1711701"/>
            <a:ext cx="7092070" cy="369332"/>
          </a:xfrm>
          <a:prstGeom prst="rect">
            <a:avLst/>
          </a:prstGeom>
          <a:noFill/>
        </p:spPr>
        <p:txBody>
          <a:bodyPr wrap="none" rtlCol="0">
            <a:spAutoFit/>
          </a:bodyPr>
          <a:lstStyle/>
          <a:p>
            <a:r>
              <a:rPr lang="en-US" dirty="0"/>
              <a:t>So, for internal energy and enthalpy, which don’t change with pressure:</a:t>
            </a:r>
          </a:p>
        </p:txBody>
      </p:sp>
      <p:pic>
        <p:nvPicPr>
          <p:cNvPr id="9" name="Picture 8">
            <a:extLst>
              <a:ext uri="{FF2B5EF4-FFF2-40B4-BE49-F238E27FC236}">
                <a16:creationId xmlns:a16="http://schemas.microsoft.com/office/drawing/2014/main" id="{6D8586F2-BB9D-210F-B3AF-44A02EAE6700}"/>
              </a:ext>
            </a:extLst>
          </p:cNvPr>
          <p:cNvPicPr>
            <a:picLocks noChangeAspect="1"/>
          </p:cNvPicPr>
          <p:nvPr/>
        </p:nvPicPr>
        <p:blipFill>
          <a:blip r:embed="rId4"/>
          <a:stretch>
            <a:fillRect/>
          </a:stretch>
        </p:blipFill>
        <p:spPr>
          <a:xfrm>
            <a:off x="2300072" y="2158096"/>
            <a:ext cx="4086655" cy="579954"/>
          </a:xfrm>
          <a:prstGeom prst="rect">
            <a:avLst/>
          </a:prstGeom>
        </p:spPr>
      </p:pic>
      <p:sp>
        <p:nvSpPr>
          <p:cNvPr id="10" name="TextBox 9">
            <a:extLst>
              <a:ext uri="{FF2B5EF4-FFF2-40B4-BE49-F238E27FC236}">
                <a16:creationId xmlns:a16="http://schemas.microsoft.com/office/drawing/2014/main" id="{76EA6434-8A86-F96A-4159-A64753F5F9BD}"/>
              </a:ext>
            </a:extLst>
          </p:cNvPr>
          <p:cNvSpPr txBox="1"/>
          <p:nvPr/>
        </p:nvSpPr>
        <p:spPr>
          <a:xfrm>
            <a:off x="1222130" y="2674068"/>
            <a:ext cx="5820507" cy="646331"/>
          </a:xfrm>
          <a:prstGeom prst="rect">
            <a:avLst/>
          </a:prstGeom>
          <a:noFill/>
        </p:spPr>
        <p:txBody>
          <a:bodyPr wrap="square" rtlCol="0">
            <a:spAutoFit/>
          </a:bodyPr>
          <a:lstStyle/>
          <a:p>
            <a:pPr algn="ctr"/>
            <a:r>
              <a:rPr lang="en-US" dirty="0"/>
              <a:t>This means for enthalpy and internal energy, the partial property equals the pure state property</a:t>
            </a:r>
          </a:p>
        </p:txBody>
      </p:sp>
      <p:sp>
        <p:nvSpPr>
          <p:cNvPr id="11" name="TextBox 10">
            <a:extLst>
              <a:ext uri="{FF2B5EF4-FFF2-40B4-BE49-F238E27FC236}">
                <a16:creationId xmlns:a16="http://schemas.microsoft.com/office/drawing/2014/main" id="{99F11EBF-306B-1777-E706-0EE81EAB593D}"/>
              </a:ext>
            </a:extLst>
          </p:cNvPr>
          <p:cNvSpPr txBox="1"/>
          <p:nvPr/>
        </p:nvSpPr>
        <p:spPr>
          <a:xfrm>
            <a:off x="0" y="3617365"/>
            <a:ext cx="6553589" cy="369332"/>
          </a:xfrm>
          <a:prstGeom prst="rect">
            <a:avLst/>
          </a:prstGeom>
          <a:noFill/>
        </p:spPr>
        <p:txBody>
          <a:bodyPr wrap="none" rtlCol="0">
            <a:spAutoFit/>
          </a:bodyPr>
          <a:lstStyle/>
          <a:p>
            <a:r>
              <a:rPr lang="en-US" dirty="0"/>
              <a:t>For entropy and Gibbs free energy, they do change with pressure </a:t>
            </a:r>
          </a:p>
        </p:txBody>
      </p:sp>
      <p:pic>
        <p:nvPicPr>
          <p:cNvPr id="13" name="Picture 12">
            <a:extLst>
              <a:ext uri="{FF2B5EF4-FFF2-40B4-BE49-F238E27FC236}">
                <a16:creationId xmlns:a16="http://schemas.microsoft.com/office/drawing/2014/main" id="{2034A3D3-5491-2E35-4221-5480E36195AA}"/>
              </a:ext>
            </a:extLst>
          </p:cNvPr>
          <p:cNvPicPr>
            <a:picLocks noChangeAspect="1"/>
          </p:cNvPicPr>
          <p:nvPr/>
        </p:nvPicPr>
        <p:blipFill>
          <a:blip r:embed="rId5"/>
          <a:stretch>
            <a:fillRect/>
          </a:stretch>
        </p:blipFill>
        <p:spPr>
          <a:xfrm>
            <a:off x="733663" y="4274381"/>
            <a:ext cx="2247870" cy="582349"/>
          </a:xfrm>
          <a:prstGeom prst="rect">
            <a:avLst/>
          </a:prstGeom>
        </p:spPr>
      </p:pic>
      <p:sp>
        <p:nvSpPr>
          <p:cNvPr id="14" name="TextBox 13">
            <a:extLst>
              <a:ext uri="{FF2B5EF4-FFF2-40B4-BE49-F238E27FC236}">
                <a16:creationId xmlns:a16="http://schemas.microsoft.com/office/drawing/2014/main" id="{C297C630-2405-1693-9E62-C4D5AEE60E97}"/>
              </a:ext>
            </a:extLst>
          </p:cNvPr>
          <p:cNvSpPr txBox="1"/>
          <p:nvPr/>
        </p:nvSpPr>
        <p:spPr>
          <a:xfrm>
            <a:off x="3150104" y="4383265"/>
            <a:ext cx="4171591" cy="369332"/>
          </a:xfrm>
          <a:prstGeom prst="rect">
            <a:avLst/>
          </a:prstGeom>
          <a:noFill/>
        </p:spPr>
        <p:txBody>
          <a:bodyPr wrap="none" rtlCol="0">
            <a:spAutoFit/>
          </a:bodyPr>
          <a:lstStyle/>
          <a:p>
            <a:r>
              <a:rPr lang="en-US" dirty="0"/>
              <a:t>Changes in entropy in the ideal gas state</a:t>
            </a:r>
          </a:p>
        </p:txBody>
      </p:sp>
      <p:sp>
        <p:nvSpPr>
          <p:cNvPr id="15" name="TextBox 14">
            <a:extLst>
              <a:ext uri="{FF2B5EF4-FFF2-40B4-BE49-F238E27FC236}">
                <a16:creationId xmlns:a16="http://schemas.microsoft.com/office/drawing/2014/main" id="{0E7115A7-EDE5-E40D-7778-D0E348D0947E}"/>
              </a:ext>
            </a:extLst>
          </p:cNvPr>
          <p:cNvSpPr txBox="1"/>
          <p:nvPr/>
        </p:nvSpPr>
        <p:spPr>
          <a:xfrm>
            <a:off x="390938" y="4972329"/>
            <a:ext cx="7904921" cy="369332"/>
          </a:xfrm>
          <a:prstGeom prst="rect">
            <a:avLst/>
          </a:prstGeom>
          <a:noFill/>
        </p:spPr>
        <p:txBody>
          <a:bodyPr wrap="none" rtlCol="0">
            <a:spAutoFit/>
          </a:bodyPr>
          <a:lstStyle/>
          <a:p>
            <a:r>
              <a:rPr lang="en-US" dirty="0"/>
              <a:t>They can be simplified to this because we are considering changes in pressure</a:t>
            </a:r>
          </a:p>
        </p:txBody>
      </p:sp>
      <p:pic>
        <p:nvPicPr>
          <p:cNvPr id="17" name="Picture 16">
            <a:extLst>
              <a:ext uri="{FF2B5EF4-FFF2-40B4-BE49-F238E27FC236}">
                <a16:creationId xmlns:a16="http://schemas.microsoft.com/office/drawing/2014/main" id="{F6C7C3E9-221C-C41A-EFA5-925CEDEBA7D2}"/>
              </a:ext>
            </a:extLst>
          </p:cNvPr>
          <p:cNvPicPr>
            <a:picLocks noChangeAspect="1"/>
          </p:cNvPicPr>
          <p:nvPr/>
        </p:nvPicPr>
        <p:blipFill>
          <a:blip r:embed="rId6"/>
          <a:stretch>
            <a:fillRect/>
          </a:stretch>
        </p:blipFill>
        <p:spPr>
          <a:xfrm>
            <a:off x="2419088" y="5481998"/>
            <a:ext cx="4134501" cy="765103"/>
          </a:xfrm>
          <a:prstGeom prst="rect">
            <a:avLst/>
          </a:prstGeom>
        </p:spPr>
      </p:pic>
      <p:sp>
        <p:nvSpPr>
          <p:cNvPr id="18" name="TextBox 17">
            <a:extLst>
              <a:ext uri="{FF2B5EF4-FFF2-40B4-BE49-F238E27FC236}">
                <a16:creationId xmlns:a16="http://schemas.microsoft.com/office/drawing/2014/main" id="{15B6452F-BA2A-C6CC-79B7-56618F14AACA}"/>
              </a:ext>
            </a:extLst>
          </p:cNvPr>
          <p:cNvSpPr txBox="1"/>
          <p:nvPr/>
        </p:nvSpPr>
        <p:spPr>
          <a:xfrm>
            <a:off x="1500924" y="6142627"/>
            <a:ext cx="5591146" cy="369332"/>
          </a:xfrm>
          <a:prstGeom prst="rect">
            <a:avLst/>
          </a:prstGeom>
          <a:noFill/>
        </p:spPr>
        <p:txBody>
          <a:bodyPr wrap="none" rtlCol="0">
            <a:spAutoFit/>
          </a:bodyPr>
          <a:lstStyle/>
          <a:p>
            <a:r>
              <a:rPr lang="en-US" dirty="0"/>
              <a:t>Integrating from the partial pressure to P gives us this:</a:t>
            </a:r>
          </a:p>
        </p:txBody>
      </p:sp>
      <p:pic>
        <p:nvPicPr>
          <p:cNvPr id="20" name="Picture 19">
            <a:extLst>
              <a:ext uri="{FF2B5EF4-FFF2-40B4-BE49-F238E27FC236}">
                <a16:creationId xmlns:a16="http://schemas.microsoft.com/office/drawing/2014/main" id="{9950508C-4E88-020B-6846-B4183631F975}"/>
              </a:ext>
            </a:extLst>
          </p:cNvPr>
          <p:cNvPicPr>
            <a:picLocks noChangeAspect="1"/>
          </p:cNvPicPr>
          <p:nvPr/>
        </p:nvPicPr>
        <p:blipFill>
          <a:blip r:embed="rId7"/>
          <a:stretch>
            <a:fillRect/>
          </a:stretch>
        </p:blipFill>
        <p:spPr>
          <a:xfrm>
            <a:off x="1450124" y="6483716"/>
            <a:ext cx="5786548" cy="848028"/>
          </a:xfrm>
          <a:prstGeom prst="rect">
            <a:avLst/>
          </a:prstGeom>
        </p:spPr>
      </p:pic>
      <p:pic>
        <p:nvPicPr>
          <p:cNvPr id="22" name="Picture 21">
            <a:extLst>
              <a:ext uri="{FF2B5EF4-FFF2-40B4-BE49-F238E27FC236}">
                <a16:creationId xmlns:a16="http://schemas.microsoft.com/office/drawing/2014/main" id="{225B30C4-F3E0-B6A7-D5EC-208B932F8DB1}"/>
              </a:ext>
            </a:extLst>
          </p:cNvPr>
          <p:cNvPicPr>
            <a:picLocks noChangeAspect="1"/>
          </p:cNvPicPr>
          <p:nvPr/>
        </p:nvPicPr>
        <p:blipFill>
          <a:blip r:embed="rId8"/>
          <a:stretch>
            <a:fillRect/>
          </a:stretch>
        </p:blipFill>
        <p:spPr>
          <a:xfrm>
            <a:off x="2507299" y="7262648"/>
            <a:ext cx="3578395" cy="684927"/>
          </a:xfrm>
          <a:prstGeom prst="rect">
            <a:avLst/>
          </a:prstGeom>
        </p:spPr>
      </p:pic>
      <p:grpSp>
        <p:nvGrpSpPr>
          <p:cNvPr id="29" name="Group 28">
            <a:extLst>
              <a:ext uri="{FF2B5EF4-FFF2-40B4-BE49-F238E27FC236}">
                <a16:creationId xmlns:a16="http://schemas.microsoft.com/office/drawing/2014/main" id="{36C0F912-796E-3FBC-B574-984E3792FCF1}"/>
              </a:ext>
            </a:extLst>
          </p:cNvPr>
          <p:cNvGrpSpPr/>
          <p:nvPr/>
        </p:nvGrpSpPr>
        <p:grpSpPr>
          <a:xfrm>
            <a:off x="3305492" y="1231062"/>
            <a:ext cx="5153760" cy="5522040"/>
            <a:chOff x="3305492" y="1231062"/>
            <a:chExt cx="5153760" cy="5522040"/>
          </a:xfrm>
        </p:grpSpPr>
        <mc:AlternateContent xmlns:mc="http://schemas.openxmlformats.org/markup-compatibility/2006" xmlns:p14="http://schemas.microsoft.com/office/powerpoint/2010/main">
          <mc:Choice Requires="p14">
            <p:contentPart p14:bwMode="auto" r:id="rId9">
              <p14:nvContentPartPr>
                <p14:cNvPr id="23" name="Ink 22">
                  <a:extLst>
                    <a:ext uri="{FF2B5EF4-FFF2-40B4-BE49-F238E27FC236}">
                      <a16:creationId xmlns:a16="http://schemas.microsoft.com/office/drawing/2014/main" id="{37C9EF31-46C8-F16A-256B-6053DDAD9F6A}"/>
                    </a:ext>
                  </a:extLst>
                </p14:cNvPr>
                <p14:cNvContentPartPr/>
                <p14:nvPr/>
              </p14:nvContentPartPr>
              <p14:xfrm>
                <a:off x="3305492" y="6752742"/>
                <a:ext cx="360" cy="360"/>
              </p14:xfrm>
            </p:contentPart>
          </mc:Choice>
          <mc:Fallback xmlns="">
            <p:pic>
              <p:nvPicPr>
                <p:cNvPr id="23" name="Ink 22">
                  <a:extLst>
                    <a:ext uri="{FF2B5EF4-FFF2-40B4-BE49-F238E27FC236}">
                      <a16:creationId xmlns:a16="http://schemas.microsoft.com/office/drawing/2014/main" id="{37C9EF31-46C8-F16A-256B-6053DDAD9F6A}"/>
                    </a:ext>
                  </a:extLst>
                </p:cNvPr>
                <p:cNvPicPr/>
                <p:nvPr/>
              </p:nvPicPr>
              <p:blipFill>
                <a:blip r:embed="rId10"/>
                <a:stretch>
                  <a:fillRect/>
                </a:stretch>
              </p:blipFill>
              <p:spPr>
                <a:xfrm>
                  <a:off x="3299372" y="674662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Ink 23">
                  <a:extLst>
                    <a:ext uri="{FF2B5EF4-FFF2-40B4-BE49-F238E27FC236}">
                      <a16:creationId xmlns:a16="http://schemas.microsoft.com/office/drawing/2014/main" id="{AB3BBB0B-B4A1-0E86-DD12-22442620358C}"/>
                    </a:ext>
                  </a:extLst>
                </p14:cNvPr>
                <p14:cNvContentPartPr/>
                <p14:nvPr/>
              </p14:nvContentPartPr>
              <p14:xfrm>
                <a:off x="3305492" y="6618822"/>
                <a:ext cx="164160" cy="134280"/>
              </p14:xfrm>
            </p:contentPart>
          </mc:Choice>
          <mc:Fallback xmlns="">
            <p:pic>
              <p:nvPicPr>
                <p:cNvPr id="24" name="Ink 23">
                  <a:extLst>
                    <a:ext uri="{FF2B5EF4-FFF2-40B4-BE49-F238E27FC236}">
                      <a16:creationId xmlns:a16="http://schemas.microsoft.com/office/drawing/2014/main" id="{AB3BBB0B-B4A1-0E86-DD12-22442620358C}"/>
                    </a:ext>
                  </a:extLst>
                </p:cNvPr>
                <p:cNvPicPr/>
                <p:nvPr/>
              </p:nvPicPr>
              <p:blipFill>
                <a:blip r:embed="rId12"/>
                <a:stretch>
                  <a:fillRect/>
                </a:stretch>
              </p:blipFill>
              <p:spPr>
                <a:xfrm>
                  <a:off x="3299372" y="6612702"/>
                  <a:ext cx="1764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Ink 24">
                  <a:extLst>
                    <a:ext uri="{FF2B5EF4-FFF2-40B4-BE49-F238E27FC236}">
                      <a16:creationId xmlns:a16="http://schemas.microsoft.com/office/drawing/2014/main" id="{5B5DB238-AE03-A795-66E6-D6F7AD3D2470}"/>
                    </a:ext>
                  </a:extLst>
                </p14:cNvPr>
                <p14:cNvContentPartPr/>
                <p14:nvPr/>
              </p14:nvContentPartPr>
              <p14:xfrm>
                <a:off x="3481532" y="1231062"/>
                <a:ext cx="4977720" cy="5382360"/>
              </p14:xfrm>
            </p:contentPart>
          </mc:Choice>
          <mc:Fallback xmlns="">
            <p:pic>
              <p:nvPicPr>
                <p:cNvPr id="25" name="Ink 24">
                  <a:extLst>
                    <a:ext uri="{FF2B5EF4-FFF2-40B4-BE49-F238E27FC236}">
                      <a16:creationId xmlns:a16="http://schemas.microsoft.com/office/drawing/2014/main" id="{5B5DB238-AE03-A795-66E6-D6F7AD3D2470}"/>
                    </a:ext>
                  </a:extLst>
                </p:cNvPr>
                <p:cNvPicPr/>
                <p:nvPr/>
              </p:nvPicPr>
              <p:blipFill>
                <a:blip r:embed="rId14"/>
                <a:stretch>
                  <a:fillRect/>
                </a:stretch>
              </p:blipFill>
              <p:spPr>
                <a:xfrm>
                  <a:off x="3475412" y="1224942"/>
                  <a:ext cx="4989960" cy="5394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D72AB4A8-436B-8375-FD9A-40E6FF499B1B}"/>
                    </a:ext>
                  </a:extLst>
                </p14:cNvPr>
                <p14:cNvContentPartPr/>
                <p14:nvPr/>
              </p14:nvContentPartPr>
              <p14:xfrm>
                <a:off x="5222132" y="1353822"/>
                <a:ext cx="360" cy="47880"/>
              </p14:xfrm>
            </p:contentPart>
          </mc:Choice>
          <mc:Fallback xmlns="">
            <p:pic>
              <p:nvPicPr>
                <p:cNvPr id="26" name="Ink 25">
                  <a:extLst>
                    <a:ext uri="{FF2B5EF4-FFF2-40B4-BE49-F238E27FC236}">
                      <a16:creationId xmlns:a16="http://schemas.microsoft.com/office/drawing/2014/main" id="{D72AB4A8-436B-8375-FD9A-40E6FF499B1B}"/>
                    </a:ext>
                  </a:extLst>
                </p:cNvPr>
                <p:cNvPicPr/>
                <p:nvPr/>
              </p:nvPicPr>
              <p:blipFill>
                <a:blip r:embed="rId16"/>
                <a:stretch>
                  <a:fillRect/>
                </a:stretch>
              </p:blipFill>
              <p:spPr>
                <a:xfrm>
                  <a:off x="5216012" y="1347702"/>
                  <a:ext cx="126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608A1E8D-915A-CF6C-FE92-D5A97F64551C}"/>
                    </a:ext>
                  </a:extLst>
                </p14:cNvPr>
                <p14:cNvContentPartPr/>
                <p14:nvPr/>
              </p14:nvContentPartPr>
              <p14:xfrm>
                <a:off x="5222132" y="1424382"/>
                <a:ext cx="232920" cy="82440"/>
              </p14:xfrm>
            </p:contentPart>
          </mc:Choice>
          <mc:Fallback xmlns="">
            <p:pic>
              <p:nvPicPr>
                <p:cNvPr id="27" name="Ink 26">
                  <a:extLst>
                    <a:ext uri="{FF2B5EF4-FFF2-40B4-BE49-F238E27FC236}">
                      <a16:creationId xmlns:a16="http://schemas.microsoft.com/office/drawing/2014/main" id="{608A1E8D-915A-CF6C-FE92-D5A97F64551C}"/>
                    </a:ext>
                  </a:extLst>
                </p:cNvPr>
                <p:cNvPicPr/>
                <p:nvPr/>
              </p:nvPicPr>
              <p:blipFill>
                <a:blip r:embed="rId18"/>
                <a:stretch>
                  <a:fillRect/>
                </a:stretch>
              </p:blipFill>
              <p:spPr>
                <a:xfrm>
                  <a:off x="5216012" y="1418262"/>
                  <a:ext cx="245160" cy="94680"/>
                </a:xfrm>
                <a:prstGeom prst="rect">
                  <a:avLst/>
                </a:prstGeom>
              </p:spPr>
            </p:pic>
          </mc:Fallback>
        </mc:AlternateContent>
      </p:grpSp>
      <p:sp>
        <p:nvSpPr>
          <p:cNvPr id="30" name="TextBox 29">
            <a:extLst>
              <a:ext uri="{FF2B5EF4-FFF2-40B4-BE49-F238E27FC236}">
                <a16:creationId xmlns:a16="http://schemas.microsoft.com/office/drawing/2014/main" id="{290E1CC7-F946-343E-77DA-EB04B963D9B0}"/>
              </a:ext>
            </a:extLst>
          </p:cNvPr>
          <p:cNvSpPr txBox="1"/>
          <p:nvPr/>
        </p:nvSpPr>
        <p:spPr>
          <a:xfrm>
            <a:off x="1161216" y="7936293"/>
            <a:ext cx="5930854" cy="369332"/>
          </a:xfrm>
          <a:prstGeom prst="rect">
            <a:avLst/>
          </a:prstGeom>
          <a:noFill/>
        </p:spPr>
        <p:txBody>
          <a:bodyPr wrap="none" rtlCol="0">
            <a:spAutoFit/>
          </a:bodyPr>
          <a:lstStyle/>
          <a:p>
            <a:r>
              <a:rPr lang="en-US" dirty="0"/>
              <a:t>By using Gibbs theorem with Gibbs free energy, we get this</a:t>
            </a:r>
          </a:p>
        </p:txBody>
      </p:sp>
      <p:pic>
        <p:nvPicPr>
          <p:cNvPr id="32" name="Picture 31">
            <a:extLst>
              <a:ext uri="{FF2B5EF4-FFF2-40B4-BE49-F238E27FC236}">
                <a16:creationId xmlns:a16="http://schemas.microsoft.com/office/drawing/2014/main" id="{5BE71980-814C-99CF-0029-36AD5C382192}"/>
              </a:ext>
            </a:extLst>
          </p:cNvPr>
          <p:cNvPicPr>
            <a:picLocks noChangeAspect="1"/>
          </p:cNvPicPr>
          <p:nvPr/>
        </p:nvPicPr>
        <p:blipFill>
          <a:blip r:embed="rId19"/>
          <a:stretch>
            <a:fillRect/>
          </a:stretch>
        </p:blipFill>
        <p:spPr>
          <a:xfrm>
            <a:off x="3025513" y="8380731"/>
            <a:ext cx="2264146" cy="635065"/>
          </a:xfrm>
          <a:prstGeom prst="rect">
            <a:avLst/>
          </a:prstGeom>
        </p:spPr>
      </p:pic>
      <p:sp>
        <p:nvSpPr>
          <p:cNvPr id="33" name="TextBox 32">
            <a:extLst>
              <a:ext uri="{FF2B5EF4-FFF2-40B4-BE49-F238E27FC236}">
                <a16:creationId xmlns:a16="http://schemas.microsoft.com/office/drawing/2014/main" id="{25F5B4F2-86B1-99E6-3567-4DD76CBB7AD0}"/>
              </a:ext>
            </a:extLst>
          </p:cNvPr>
          <p:cNvSpPr txBox="1"/>
          <p:nvPr/>
        </p:nvSpPr>
        <p:spPr>
          <a:xfrm>
            <a:off x="1384391" y="9062265"/>
            <a:ext cx="5546390" cy="369332"/>
          </a:xfrm>
          <a:prstGeom prst="rect">
            <a:avLst/>
          </a:prstGeom>
          <a:noFill/>
        </p:spPr>
        <p:txBody>
          <a:bodyPr wrap="none" rtlCol="0">
            <a:spAutoFit/>
          </a:bodyPr>
          <a:lstStyle/>
          <a:p>
            <a:r>
              <a:rPr lang="en-US" dirty="0"/>
              <a:t>And by substituting the pure ideal gas properties in… </a:t>
            </a:r>
          </a:p>
        </p:txBody>
      </p:sp>
      <p:pic>
        <p:nvPicPr>
          <p:cNvPr id="35" name="Picture 34">
            <a:extLst>
              <a:ext uri="{FF2B5EF4-FFF2-40B4-BE49-F238E27FC236}">
                <a16:creationId xmlns:a16="http://schemas.microsoft.com/office/drawing/2014/main" id="{2FD1F05C-486F-2512-4E36-DA410CFF781A}"/>
              </a:ext>
            </a:extLst>
          </p:cNvPr>
          <p:cNvPicPr>
            <a:picLocks noChangeAspect="1"/>
          </p:cNvPicPr>
          <p:nvPr/>
        </p:nvPicPr>
        <p:blipFill>
          <a:blip r:embed="rId20"/>
          <a:stretch>
            <a:fillRect/>
          </a:stretch>
        </p:blipFill>
        <p:spPr>
          <a:xfrm>
            <a:off x="2604619" y="9392505"/>
            <a:ext cx="3404763" cy="759861"/>
          </a:xfrm>
          <a:prstGeom prst="rect">
            <a:avLst/>
          </a:prstGeom>
        </p:spPr>
      </p:pic>
      <p:sp>
        <p:nvSpPr>
          <p:cNvPr id="36" name="TextBox 35">
            <a:extLst>
              <a:ext uri="{FF2B5EF4-FFF2-40B4-BE49-F238E27FC236}">
                <a16:creationId xmlns:a16="http://schemas.microsoft.com/office/drawing/2014/main" id="{5CA2F7E8-FE27-6BC7-615F-5F53236EB19C}"/>
              </a:ext>
            </a:extLst>
          </p:cNvPr>
          <p:cNvSpPr txBox="1"/>
          <p:nvPr/>
        </p:nvSpPr>
        <p:spPr>
          <a:xfrm>
            <a:off x="207503" y="10767618"/>
            <a:ext cx="4185138" cy="646331"/>
          </a:xfrm>
          <a:prstGeom prst="rect">
            <a:avLst/>
          </a:prstGeom>
          <a:noFill/>
        </p:spPr>
        <p:txBody>
          <a:bodyPr wrap="square" rtlCol="0">
            <a:spAutoFit/>
          </a:bodyPr>
          <a:lstStyle/>
          <a:p>
            <a:pPr algn="ctr"/>
            <a:r>
              <a:rPr lang="en-US" dirty="0"/>
              <a:t>And all these equations can be applied to the summability</a:t>
            </a:r>
          </a:p>
        </p:txBody>
      </p:sp>
      <p:pic>
        <p:nvPicPr>
          <p:cNvPr id="38" name="Picture 37">
            <a:extLst>
              <a:ext uri="{FF2B5EF4-FFF2-40B4-BE49-F238E27FC236}">
                <a16:creationId xmlns:a16="http://schemas.microsoft.com/office/drawing/2014/main" id="{47130CBB-3D0A-29A9-D93D-B8A0F3329DAD}"/>
              </a:ext>
            </a:extLst>
          </p:cNvPr>
          <p:cNvPicPr>
            <a:picLocks noChangeAspect="1"/>
          </p:cNvPicPr>
          <p:nvPr/>
        </p:nvPicPr>
        <p:blipFill>
          <a:blip r:embed="rId21"/>
          <a:stretch>
            <a:fillRect/>
          </a:stretch>
        </p:blipFill>
        <p:spPr>
          <a:xfrm>
            <a:off x="5200850" y="9926376"/>
            <a:ext cx="2705478" cy="2248214"/>
          </a:xfrm>
          <a:prstGeom prst="rect">
            <a:avLst/>
          </a:prstGeom>
        </p:spPr>
      </p:pic>
      <p:sp>
        <p:nvSpPr>
          <p:cNvPr id="3" name="TextBox 2">
            <a:extLst>
              <a:ext uri="{FF2B5EF4-FFF2-40B4-BE49-F238E27FC236}">
                <a16:creationId xmlns:a16="http://schemas.microsoft.com/office/drawing/2014/main" id="{A6CDAD0C-8C7E-014B-2454-27CBB0F97763}"/>
              </a:ext>
            </a:extLst>
          </p:cNvPr>
          <p:cNvSpPr txBox="1"/>
          <p:nvPr/>
        </p:nvSpPr>
        <p:spPr>
          <a:xfrm>
            <a:off x="5093522" y="8493864"/>
            <a:ext cx="3365730" cy="369332"/>
          </a:xfrm>
          <a:prstGeom prst="rect">
            <a:avLst/>
          </a:prstGeom>
          <a:noFill/>
        </p:spPr>
        <p:txBody>
          <a:bodyPr wrap="none" rtlCol="0">
            <a:spAutoFit/>
          </a:bodyPr>
          <a:lstStyle/>
          <a:p>
            <a:r>
              <a:rPr lang="en-US" dirty="0"/>
              <a:t>(T and P removed for readability)</a:t>
            </a:r>
          </a:p>
        </p:txBody>
      </p:sp>
    </p:spTree>
    <p:extLst>
      <p:ext uri="{BB962C8B-B14F-4D97-AF65-F5344CB8AC3E}">
        <p14:creationId xmlns:p14="http://schemas.microsoft.com/office/powerpoint/2010/main" val="2092330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18216A-9E05-858C-2239-7E16ABE7ED72}"/>
              </a:ext>
            </a:extLst>
          </p:cNvPr>
          <p:cNvSpPr txBox="1"/>
          <p:nvPr/>
        </p:nvSpPr>
        <p:spPr>
          <a:xfrm>
            <a:off x="147411" y="0"/>
            <a:ext cx="8391977" cy="369332"/>
          </a:xfrm>
          <a:prstGeom prst="rect">
            <a:avLst/>
          </a:prstGeom>
          <a:noFill/>
        </p:spPr>
        <p:txBody>
          <a:bodyPr wrap="none" rtlCol="0">
            <a:spAutoFit/>
          </a:bodyPr>
          <a:lstStyle/>
          <a:p>
            <a:r>
              <a:rPr lang="en-US" dirty="0"/>
              <a:t>And to make these equations useful, we want to find the change in these properties</a:t>
            </a:r>
          </a:p>
        </p:txBody>
      </p:sp>
      <p:pic>
        <p:nvPicPr>
          <p:cNvPr id="4" name="Picture 3">
            <a:extLst>
              <a:ext uri="{FF2B5EF4-FFF2-40B4-BE49-F238E27FC236}">
                <a16:creationId xmlns:a16="http://schemas.microsoft.com/office/drawing/2014/main" id="{17D3BF9D-1A59-4A4E-371E-3EB99B93E404}"/>
              </a:ext>
            </a:extLst>
          </p:cNvPr>
          <p:cNvPicPr>
            <a:picLocks noChangeAspect="1"/>
          </p:cNvPicPr>
          <p:nvPr/>
        </p:nvPicPr>
        <p:blipFill>
          <a:blip r:embed="rId2"/>
          <a:stretch>
            <a:fillRect/>
          </a:stretch>
        </p:blipFill>
        <p:spPr>
          <a:xfrm>
            <a:off x="3196299" y="369332"/>
            <a:ext cx="2294202" cy="720273"/>
          </a:xfrm>
          <a:prstGeom prst="rect">
            <a:avLst/>
          </a:prstGeom>
        </p:spPr>
      </p:pic>
      <p:pic>
        <p:nvPicPr>
          <p:cNvPr id="6" name="Picture 5">
            <a:extLst>
              <a:ext uri="{FF2B5EF4-FFF2-40B4-BE49-F238E27FC236}">
                <a16:creationId xmlns:a16="http://schemas.microsoft.com/office/drawing/2014/main" id="{8A287700-CBEC-43EE-1B12-02B588C4E15C}"/>
              </a:ext>
            </a:extLst>
          </p:cNvPr>
          <p:cNvPicPr>
            <a:picLocks noChangeAspect="1"/>
          </p:cNvPicPr>
          <p:nvPr/>
        </p:nvPicPr>
        <p:blipFill>
          <a:blip r:embed="rId3"/>
          <a:stretch>
            <a:fillRect/>
          </a:stretch>
        </p:blipFill>
        <p:spPr>
          <a:xfrm>
            <a:off x="2850399" y="893499"/>
            <a:ext cx="2986001" cy="967795"/>
          </a:xfrm>
          <a:prstGeom prst="rect">
            <a:avLst/>
          </a:prstGeom>
        </p:spPr>
      </p:pic>
      <p:sp>
        <p:nvSpPr>
          <p:cNvPr id="9" name="TextBox 8">
            <a:extLst>
              <a:ext uri="{FF2B5EF4-FFF2-40B4-BE49-F238E27FC236}">
                <a16:creationId xmlns:a16="http://schemas.microsoft.com/office/drawing/2014/main" id="{2BF4490B-4DC9-68DF-6D74-96D2640E980E}"/>
              </a:ext>
            </a:extLst>
          </p:cNvPr>
          <p:cNvSpPr txBox="1"/>
          <p:nvPr/>
        </p:nvSpPr>
        <p:spPr>
          <a:xfrm>
            <a:off x="0" y="692579"/>
            <a:ext cx="2702988" cy="646331"/>
          </a:xfrm>
          <a:prstGeom prst="rect">
            <a:avLst/>
          </a:prstGeom>
          <a:noFill/>
        </p:spPr>
        <p:txBody>
          <a:bodyPr wrap="square" rtlCol="0">
            <a:spAutoFit/>
          </a:bodyPr>
          <a:lstStyle/>
          <a:p>
            <a:pPr algn="ctr"/>
            <a:r>
              <a:rPr lang="en-US" dirty="0"/>
              <a:t>Value of the property in the mixture of gas</a:t>
            </a:r>
          </a:p>
        </p:txBody>
      </p:sp>
      <p:sp>
        <p:nvSpPr>
          <p:cNvPr id="10" name="TextBox 9">
            <a:extLst>
              <a:ext uri="{FF2B5EF4-FFF2-40B4-BE49-F238E27FC236}">
                <a16:creationId xmlns:a16="http://schemas.microsoft.com/office/drawing/2014/main" id="{8C6927C4-6A9F-EB41-5AA8-E7A4A20E52B5}"/>
              </a:ext>
            </a:extLst>
          </p:cNvPr>
          <p:cNvSpPr txBox="1"/>
          <p:nvPr/>
        </p:nvSpPr>
        <p:spPr>
          <a:xfrm>
            <a:off x="6205206" y="672477"/>
            <a:ext cx="1619477" cy="923330"/>
          </a:xfrm>
          <a:prstGeom prst="rect">
            <a:avLst/>
          </a:prstGeom>
          <a:noFill/>
        </p:spPr>
        <p:txBody>
          <a:bodyPr wrap="square" rtlCol="0">
            <a:spAutoFit/>
          </a:bodyPr>
          <a:lstStyle/>
          <a:p>
            <a:pPr algn="ctr"/>
            <a:r>
              <a:rPr lang="en-US" dirty="0"/>
              <a:t>Sum of the values in their pure state</a:t>
            </a:r>
          </a:p>
        </p:txBody>
      </p:sp>
      <p:cxnSp>
        <p:nvCxnSpPr>
          <p:cNvPr id="12" name="Straight Arrow Connector 11">
            <a:extLst>
              <a:ext uri="{FF2B5EF4-FFF2-40B4-BE49-F238E27FC236}">
                <a16:creationId xmlns:a16="http://schemas.microsoft.com/office/drawing/2014/main" id="{9CA6EF65-180A-11CD-EB04-8498C112C86D}"/>
              </a:ext>
            </a:extLst>
          </p:cNvPr>
          <p:cNvCxnSpPr>
            <a:stCxn id="10" idx="1"/>
            <a:endCxn id="6" idx="0"/>
          </p:cNvCxnSpPr>
          <p:nvPr/>
        </p:nvCxnSpPr>
        <p:spPr>
          <a:xfrm flipH="1" flipV="1">
            <a:off x="4343400" y="893499"/>
            <a:ext cx="1861806" cy="2406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93FF800-1616-067D-25C3-F53EEE0C5E34}"/>
              </a:ext>
            </a:extLst>
          </p:cNvPr>
          <p:cNvCxnSpPr>
            <a:stCxn id="10" idx="1"/>
          </p:cNvCxnSpPr>
          <p:nvPr/>
        </p:nvCxnSpPr>
        <p:spPr>
          <a:xfrm flipH="1">
            <a:off x="3938954" y="1134142"/>
            <a:ext cx="2266252" cy="2047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21DF395C-D1B6-10C8-444A-0D3C434F0BC5}"/>
              </a:ext>
            </a:extLst>
          </p:cNvPr>
          <p:cNvCxnSpPr>
            <a:stCxn id="9" idx="3"/>
            <a:endCxn id="4" idx="1"/>
          </p:cNvCxnSpPr>
          <p:nvPr/>
        </p:nvCxnSpPr>
        <p:spPr>
          <a:xfrm flipV="1">
            <a:off x="2702988" y="893499"/>
            <a:ext cx="493311" cy="1222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A0160256-0568-B1A1-D665-DABA254CD409}"/>
              </a:ext>
            </a:extLst>
          </p:cNvPr>
          <p:cNvCxnSpPr>
            <a:stCxn id="9" idx="3"/>
            <a:endCxn id="6" idx="1"/>
          </p:cNvCxnSpPr>
          <p:nvPr/>
        </p:nvCxnSpPr>
        <p:spPr>
          <a:xfrm>
            <a:off x="2702988" y="1015745"/>
            <a:ext cx="147411" cy="3616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535DAFCE-C3AF-3B87-5E5E-6203CB2CA190}"/>
              </a:ext>
            </a:extLst>
          </p:cNvPr>
          <p:cNvSpPr txBox="1"/>
          <p:nvPr/>
        </p:nvSpPr>
        <p:spPr>
          <a:xfrm>
            <a:off x="147411" y="1935308"/>
            <a:ext cx="8441478" cy="369332"/>
          </a:xfrm>
          <a:prstGeom prst="rect">
            <a:avLst/>
          </a:prstGeom>
          <a:noFill/>
        </p:spPr>
        <p:txBody>
          <a:bodyPr wrap="none" rtlCol="0">
            <a:spAutoFit/>
          </a:bodyPr>
          <a:lstStyle/>
          <a:p>
            <a:r>
              <a:rPr lang="en-US" dirty="0"/>
              <a:t>For properties that don’t depend on temperature, that change through mixing is zero</a:t>
            </a:r>
          </a:p>
        </p:txBody>
      </p:sp>
      <p:sp>
        <p:nvSpPr>
          <p:cNvPr id="20" name="TextBox 19">
            <a:extLst>
              <a:ext uri="{FF2B5EF4-FFF2-40B4-BE49-F238E27FC236}">
                <a16:creationId xmlns:a16="http://schemas.microsoft.com/office/drawing/2014/main" id="{DFA959C7-A776-71CB-E33D-61776BD15F66}"/>
              </a:ext>
            </a:extLst>
          </p:cNvPr>
          <p:cNvSpPr txBox="1"/>
          <p:nvPr/>
        </p:nvSpPr>
        <p:spPr>
          <a:xfrm>
            <a:off x="653998" y="2419205"/>
            <a:ext cx="7378804" cy="923330"/>
          </a:xfrm>
          <a:prstGeom prst="rect">
            <a:avLst/>
          </a:prstGeom>
          <a:noFill/>
        </p:spPr>
        <p:txBody>
          <a:bodyPr wrap="square" rtlCol="0">
            <a:spAutoFit/>
          </a:bodyPr>
          <a:lstStyle/>
          <a:p>
            <a:pPr marL="285750" indent="-285750" algn="ctr">
              <a:buFont typeface="Arial" panose="020B0604020202020204" pitchFamily="34" charset="0"/>
              <a:buChar char="•"/>
            </a:pPr>
            <a:r>
              <a:rPr lang="en-US" dirty="0"/>
              <a:t>Remember to do final minus initial! The cases above are for when you are combining two gases.</a:t>
            </a:r>
          </a:p>
          <a:p>
            <a:pPr marL="285750" indent="-285750" algn="ctr">
              <a:buFont typeface="Arial" panose="020B0604020202020204" pitchFamily="34" charset="0"/>
              <a:buChar char="•"/>
            </a:pPr>
            <a:r>
              <a:rPr lang="en-US" dirty="0"/>
              <a:t>Hint: When combining gases, the entropy goes up and vise versa</a:t>
            </a:r>
          </a:p>
        </p:txBody>
      </p:sp>
      <p:sp>
        <p:nvSpPr>
          <p:cNvPr id="22" name="TextBox 21">
            <a:extLst>
              <a:ext uri="{FF2B5EF4-FFF2-40B4-BE49-F238E27FC236}">
                <a16:creationId xmlns:a16="http://schemas.microsoft.com/office/drawing/2014/main" id="{318D28A0-18BA-82E1-7A69-2BCAC660C600}"/>
              </a:ext>
            </a:extLst>
          </p:cNvPr>
          <p:cNvSpPr txBox="1"/>
          <p:nvPr/>
        </p:nvSpPr>
        <p:spPr>
          <a:xfrm>
            <a:off x="540535" y="3547450"/>
            <a:ext cx="7490575" cy="646331"/>
          </a:xfrm>
          <a:prstGeom prst="rect">
            <a:avLst/>
          </a:prstGeom>
          <a:noFill/>
        </p:spPr>
        <p:txBody>
          <a:bodyPr wrap="square" rtlCol="0">
            <a:spAutoFit/>
          </a:bodyPr>
          <a:lstStyle/>
          <a:p>
            <a:pPr algn="ctr"/>
            <a:r>
              <a:rPr lang="en-US" dirty="0"/>
              <a:t>An example problem would ask for the change in entropy by mixing or separating. They  could also ask you for the ideal work</a:t>
            </a:r>
          </a:p>
        </p:txBody>
      </p:sp>
      <p:pic>
        <p:nvPicPr>
          <p:cNvPr id="24" name="Picture 23">
            <a:extLst>
              <a:ext uri="{FF2B5EF4-FFF2-40B4-BE49-F238E27FC236}">
                <a16:creationId xmlns:a16="http://schemas.microsoft.com/office/drawing/2014/main" id="{51B363DE-C0C5-DB20-816D-5D2DFF39827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949643" y="4306533"/>
            <a:ext cx="2987094" cy="646330"/>
          </a:xfrm>
          <a:prstGeom prst="rect">
            <a:avLst/>
          </a:prstGeom>
        </p:spPr>
      </p:pic>
      <p:cxnSp>
        <p:nvCxnSpPr>
          <p:cNvPr id="26" name="Straight Arrow Connector 25">
            <a:extLst>
              <a:ext uri="{FF2B5EF4-FFF2-40B4-BE49-F238E27FC236}">
                <a16:creationId xmlns:a16="http://schemas.microsoft.com/office/drawing/2014/main" id="{953133AE-C215-2705-7DBA-98643586FB6E}"/>
              </a:ext>
            </a:extLst>
          </p:cNvPr>
          <p:cNvCxnSpPr/>
          <p:nvPr/>
        </p:nvCxnSpPr>
        <p:spPr>
          <a:xfrm flipH="1" flipV="1">
            <a:off x="5274303" y="4818185"/>
            <a:ext cx="930903" cy="1346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A5E04262-580A-5F44-5B61-F9D22876BAE6}"/>
              </a:ext>
            </a:extLst>
          </p:cNvPr>
          <p:cNvSpPr txBox="1"/>
          <p:nvPr/>
        </p:nvSpPr>
        <p:spPr>
          <a:xfrm>
            <a:off x="6270485" y="4583532"/>
            <a:ext cx="2058728" cy="646331"/>
          </a:xfrm>
          <a:prstGeom prst="rect">
            <a:avLst/>
          </a:prstGeom>
          <a:noFill/>
        </p:spPr>
        <p:txBody>
          <a:bodyPr wrap="square" rtlCol="0">
            <a:spAutoFit/>
          </a:bodyPr>
          <a:lstStyle/>
          <a:p>
            <a:r>
              <a:rPr lang="en-US" dirty="0"/>
              <a:t>Surrounding Temperature</a:t>
            </a:r>
          </a:p>
        </p:txBody>
      </p:sp>
      <p:sp>
        <p:nvSpPr>
          <p:cNvPr id="3" name="TextBox 2">
            <a:extLst>
              <a:ext uri="{FF2B5EF4-FFF2-40B4-BE49-F238E27FC236}">
                <a16:creationId xmlns:a16="http://schemas.microsoft.com/office/drawing/2014/main" id="{8A30ADAC-9A53-5FD6-7D15-7FFDD7D46EFF}"/>
              </a:ext>
            </a:extLst>
          </p:cNvPr>
          <p:cNvSpPr txBox="1"/>
          <p:nvPr/>
        </p:nvSpPr>
        <p:spPr>
          <a:xfrm>
            <a:off x="0" y="5205758"/>
            <a:ext cx="5771324" cy="461665"/>
          </a:xfrm>
          <a:prstGeom prst="rect">
            <a:avLst/>
          </a:prstGeom>
          <a:noFill/>
        </p:spPr>
        <p:txBody>
          <a:bodyPr wrap="none" rtlCol="0">
            <a:spAutoFit/>
          </a:bodyPr>
          <a:lstStyle/>
          <a:p>
            <a:r>
              <a:rPr lang="en-US" sz="2400" dirty="0"/>
              <a:t>Gibbs Free Energy for an Ideal Gas mixture</a:t>
            </a:r>
          </a:p>
        </p:txBody>
      </p:sp>
      <p:pic>
        <p:nvPicPr>
          <p:cNvPr id="7" name="Picture 6">
            <a:extLst>
              <a:ext uri="{FF2B5EF4-FFF2-40B4-BE49-F238E27FC236}">
                <a16:creationId xmlns:a16="http://schemas.microsoft.com/office/drawing/2014/main" id="{3470713D-BD24-323F-74F8-9156621EC067}"/>
              </a:ext>
            </a:extLst>
          </p:cNvPr>
          <p:cNvPicPr>
            <a:picLocks noChangeAspect="1"/>
          </p:cNvPicPr>
          <p:nvPr/>
        </p:nvPicPr>
        <p:blipFill>
          <a:blip r:embed="rId6"/>
          <a:stretch>
            <a:fillRect/>
          </a:stretch>
        </p:blipFill>
        <p:spPr>
          <a:xfrm>
            <a:off x="1268036" y="5949251"/>
            <a:ext cx="5337175" cy="851246"/>
          </a:xfrm>
          <a:prstGeom prst="rect">
            <a:avLst/>
          </a:prstGeom>
        </p:spPr>
      </p:pic>
      <p:pic>
        <p:nvPicPr>
          <p:cNvPr id="11" name="Picture 10">
            <a:extLst>
              <a:ext uri="{FF2B5EF4-FFF2-40B4-BE49-F238E27FC236}">
                <a16:creationId xmlns:a16="http://schemas.microsoft.com/office/drawing/2014/main" id="{B5312421-BBB0-2ECC-0211-9B6AC07522BD}"/>
              </a:ext>
            </a:extLst>
          </p:cNvPr>
          <p:cNvPicPr>
            <a:picLocks noChangeAspect="1"/>
          </p:cNvPicPr>
          <p:nvPr/>
        </p:nvPicPr>
        <p:blipFill>
          <a:blip r:embed="rId7"/>
          <a:stretch>
            <a:fillRect/>
          </a:stretch>
        </p:blipFill>
        <p:spPr>
          <a:xfrm>
            <a:off x="2629345" y="6909902"/>
            <a:ext cx="2861156" cy="759082"/>
          </a:xfrm>
          <a:prstGeom prst="rect">
            <a:avLst/>
          </a:prstGeom>
        </p:spPr>
      </p:pic>
      <p:pic>
        <p:nvPicPr>
          <p:cNvPr id="15" name="Picture 14">
            <a:extLst>
              <a:ext uri="{FF2B5EF4-FFF2-40B4-BE49-F238E27FC236}">
                <a16:creationId xmlns:a16="http://schemas.microsoft.com/office/drawing/2014/main" id="{AF52932F-970E-933B-2F74-E4B77F2D5691}"/>
              </a:ext>
            </a:extLst>
          </p:cNvPr>
          <p:cNvPicPr>
            <a:picLocks noChangeAspect="1"/>
          </p:cNvPicPr>
          <p:nvPr/>
        </p:nvPicPr>
        <p:blipFill>
          <a:blip r:embed="rId8"/>
          <a:stretch>
            <a:fillRect/>
          </a:stretch>
        </p:blipFill>
        <p:spPr>
          <a:xfrm>
            <a:off x="2230326" y="8026781"/>
            <a:ext cx="4275647" cy="759082"/>
          </a:xfrm>
          <a:prstGeom prst="rect">
            <a:avLst/>
          </a:prstGeom>
        </p:spPr>
      </p:pic>
      <p:pic>
        <p:nvPicPr>
          <p:cNvPr id="21" name="Picture 20">
            <a:extLst>
              <a:ext uri="{FF2B5EF4-FFF2-40B4-BE49-F238E27FC236}">
                <a16:creationId xmlns:a16="http://schemas.microsoft.com/office/drawing/2014/main" id="{3FDDD3A6-0F50-2C9D-E2B3-95A96558CA29}"/>
              </a:ext>
            </a:extLst>
          </p:cNvPr>
          <p:cNvPicPr>
            <a:picLocks noChangeAspect="1"/>
          </p:cNvPicPr>
          <p:nvPr/>
        </p:nvPicPr>
        <p:blipFill>
          <a:blip r:embed="rId9"/>
          <a:stretch>
            <a:fillRect/>
          </a:stretch>
        </p:blipFill>
        <p:spPr>
          <a:xfrm>
            <a:off x="2230326" y="9093200"/>
            <a:ext cx="4537163" cy="951340"/>
          </a:xfrm>
          <a:prstGeom prst="rect">
            <a:avLst/>
          </a:prstGeom>
        </p:spPr>
      </p:pic>
      <p:sp>
        <p:nvSpPr>
          <p:cNvPr id="23" name="TextBox 22">
            <a:extLst>
              <a:ext uri="{FF2B5EF4-FFF2-40B4-BE49-F238E27FC236}">
                <a16:creationId xmlns:a16="http://schemas.microsoft.com/office/drawing/2014/main" id="{56B244E1-8875-F79D-CBF6-E2B8ECBDF63E}"/>
              </a:ext>
            </a:extLst>
          </p:cNvPr>
          <p:cNvSpPr txBox="1"/>
          <p:nvPr/>
        </p:nvSpPr>
        <p:spPr>
          <a:xfrm>
            <a:off x="0" y="5703381"/>
            <a:ext cx="6101222" cy="369332"/>
          </a:xfrm>
          <a:prstGeom prst="rect">
            <a:avLst/>
          </a:prstGeom>
          <a:noFill/>
        </p:spPr>
        <p:txBody>
          <a:bodyPr wrap="none" rtlCol="0">
            <a:spAutoFit/>
          </a:bodyPr>
          <a:lstStyle/>
          <a:p>
            <a:r>
              <a:rPr lang="en-US" dirty="0"/>
              <a:t>First, lets start with the differential form of Gibbs free energy</a:t>
            </a:r>
          </a:p>
        </p:txBody>
      </p:sp>
      <p:sp>
        <p:nvSpPr>
          <p:cNvPr id="25" name="TextBox 24">
            <a:extLst>
              <a:ext uri="{FF2B5EF4-FFF2-40B4-BE49-F238E27FC236}">
                <a16:creationId xmlns:a16="http://schemas.microsoft.com/office/drawing/2014/main" id="{9525B139-0EDD-2DC6-05C6-FD03320A665C}"/>
              </a:ext>
            </a:extLst>
          </p:cNvPr>
          <p:cNvSpPr txBox="1"/>
          <p:nvPr/>
        </p:nvSpPr>
        <p:spPr>
          <a:xfrm>
            <a:off x="0" y="6576858"/>
            <a:ext cx="6625019" cy="369332"/>
          </a:xfrm>
          <a:prstGeom prst="rect">
            <a:avLst/>
          </a:prstGeom>
          <a:noFill/>
        </p:spPr>
        <p:txBody>
          <a:bodyPr wrap="none" rtlCol="0">
            <a:spAutoFit/>
          </a:bodyPr>
          <a:lstStyle/>
          <a:p>
            <a:r>
              <a:rPr lang="en-US" dirty="0"/>
              <a:t>Integrating it, we get this. The first term is the integration constant</a:t>
            </a:r>
          </a:p>
        </p:txBody>
      </p:sp>
      <p:sp>
        <p:nvSpPr>
          <p:cNvPr id="28" name="TextBox 27">
            <a:extLst>
              <a:ext uri="{FF2B5EF4-FFF2-40B4-BE49-F238E27FC236}">
                <a16:creationId xmlns:a16="http://schemas.microsoft.com/office/drawing/2014/main" id="{4472FD86-EF14-5A9A-CD0B-82AD65141539}"/>
              </a:ext>
            </a:extLst>
          </p:cNvPr>
          <p:cNvSpPr txBox="1"/>
          <p:nvPr/>
        </p:nvSpPr>
        <p:spPr>
          <a:xfrm>
            <a:off x="72955" y="7508755"/>
            <a:ext cx="8391977" cy="923330"/>
          </a:xfrm>
          <a:prstGeom prst="rect">
            <a:avLst/>
          </a:prstGeom>
          <a:noFill/>
        </p:spPr>
        <p:txBody>
          <a:bodyPr wrap="square" rtlCol="0">
            <a:spAutoFit/>
          </a:bodyPr>
          <a:lstStyle/>
          <a:p>
            <a:r>
              <a:rPr lang="en-US" dirty="0"/>
              <a:t>Using Gibbs Theorem (Which states a partial molar property in its ideal-gas-state is equal to the corresponding property in its ideal-gas-state but at a pressure equal to its partial pressure)</a:t>
            </a:r>
          </a:p>
        </p:txBody>
      </p:sp>
      <p:sp>
        <p:nvSpPr>
          <p:cNvPr id="29" name="TextBox 28">
            <a:extLst>
              <a:ext uri="{FF2B5EF4-FFF2-40B4-BE49-F238E27FC236}">
                <a16:creationId xmlns:a16="http://schemas.microsoft.com/office/drawing/2014/main" id="{798FE321-9561-6718-C9ED-C4FD8BC5E25C}"/>
              </a:ext>
            </a:extLst>
          </p:cNvPr>
          <p:cNvSpPr txBox="1"/>
          <p:nvPr/>
        </p:nvSpPr>
        <p:spPr>
          <a:xfrm>
            <a:off x="72955" y="9093200"/>
            <a:ext cx="1977657" cy="369332"/>
          </a:xfrm>
          <a:prstGeom prst="rect">
            <a:avLst/>
          </a:prstGeom>
          <a:noFill/>
        </p:spPr>
        <p:txBody>
          <a:bodyPr wrap="none" rtlCol="0">
            <a:spAutoFit/>
          </a:bodyPr>
          <a:lstStyle/>
          <a:p>
            <a:r>
              <a:rPr lang="en-US" dirty="0"/>
              <a:t>With summability,</a:t>
            </a:r>
          </a:p>
        </p:txBody>
      </p:sp>
      <p:sp>
        <p:nvSpPr>
          <p:cNvPr id="30" name="TextBox 29">
            <a:extLst>
              <a:ext uri="{FF2B5EF4-FFF2-40B4-BE49-F238E27FC236}">
                <a16:creationId xmlns:a16="http://schemas.microsoft.com/office/drawing/2014/main" id="{7038CD6E-FF86-E2DC-AE73-80F5DCC92AC0}"/>
              </a:ext>
            </a:extLst>
          </p:cNvPr>
          <p:cNvSpPr txBox="1"/>
          <p:nvPr/>
        </p:nvSpPr>
        <p:spPr>
          <a:xfrm>
            <a:off x="0" y="10156978"/>
            <a:ext cx="8441478" cy="646331"/>
          </a:xfrm>
          <a:prstGeom prst="rect">
            <a:avLst/>
          </a:prstGeom>
          <a:noFill/>
        </p:spPr>
        <p:txBody>
          <a:bodyPr wrap="square" rtlCol="0">
            <a:spAutoFit/>
          </a:bodyPr>
          <a:lstStyle/>
          <a:p>
            <a:r>
              <a:rPr lang="en-US" dirty="0"/>
              <a:t>The issue with this though, is that as the molar value of I gets small, the natural log gets very small, and this causes issues</a:t>
            </a:r>
          </a:p>
        </p:txBody>
      </p:sp>
    </p:spTree>
    <p:extLst>
      <p:ext uri="{BB962C8B-B14F-4D97-AF65-F5344CB8AC3E}">
        <p14:creationId xmlns:p14="http://schemas.microsoft.com/office/powerpoint/2010/main" val="24532870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EE4392-0EBA-E775-B89F-06911F0081A1}"/>
              </a:ext>
            </a:extLst>
          </p:cNvPr>
          <p:cNvSpPr txBox="1"/>
          <p:nvPr/>
        </p:nvSpPr>
        <p:spPr>
          <a:xfrm>
            <a:off x="0" y="0"/>
            <a:ext cx="3286862" cy="461665"/>
          </a:xfrm>
          <a:prstGeom prst="rect">
            <a:avLst/>
          </a:prstGeom>
          <a:noFill/>
        </p:spPr>
        <p:txBody>
          <a:bodyPr wrap="none" rtlCol="0">
            <a:spAutoFit/>
          </a:bodyPr>
          <a:lstStyle/>
          <a:p>
            <a:r>
              <a:rPr lang="en-US" sz="2400" dirty="0"/>
              <a:t>Fugacity – Pure Species</a:t>
            </a:r>
          </a:p>
        </p:txBody>
      </p:sp>
      <p:sp>
        <p:nvSpPr>
          <p:cNvPr id="3" name="TextBox 2">
            <a:extLst>
              <a:ext uri="{FF2B5EF4-FFF2-40B4-BE49-F238E27FC236}">
                <a16:creationId xmlns:a16="http://schemas.microsoft.com/office/drawing/2014/main" id="{2D0967D2-984F-5ECB-32F7-81C111B4D0C0}"/>
              </a:ext>
            </a:extLst>
          </p:cNvPr>
          <p:cNvSpPr txBox="1"/>
          <p:nvPr/>
        </p:nvSpPr>
        <p:spPr>
          <a:xfrm>
            <a:off x="1" y="461664"/>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Why Fugacity? – it’s better than chemical potential, which goes to negative infinity as the molar fraction goes to zero</a:t>
            </a:r>
          </a:p>
          <a:p>
            <a:pPr marL="285750" indent="-285750">
              <a:buFont typeface="Arial" panose="020B0604020202020204" pitchFamily="34" charset="0"/>
              <a:buChar char="•"/>
            </a:pPr>
            <a:r>
              <a:rPr lang="en-US" dirty="0"/>
              <a:t>Meaning – In Latin, it means tendency to flee/escape (from phase to phase)</a:t>
            </a:r>
          </a:p>
          <a:p>
            <a:pPr marL="285750" indent="-285750">
              <a:buFont typeface="Arial" panose="020B0604020202020204" pitchFamily="34" charset="0"/>
              <a:buChar char="•"/>
            </a:pPr>
            <a:r>
              <a:rPr lang="en-US" dirty="0"/>
              <a:t>In equilibrium, fugacity of all components is the same, so that can be used to find concentrations of species</a:t>
            </a:r>
          </a:p>
          <a:p>
            <a:pPr marL="285750" indent="-285750">
              <a:buFont typeface="Arial" panose="020B0604020202020204" pitchFamily="34" charset="0"/>
              <a:buChar char="•"/>
            </a:pPr>
            <a:r>
              <a:rPr lang="en-US" dirty="0"/>
              <a:t>So, when there is a mismatch in fugacity, there is a driving force on the system chemically</a:t>
            </a:r>
          </a:p>
          <a:p>
            <a:pPr marL="285750" indent="-285750">
              <a:buFont typeface="Arial" panose="020B0604020202020204" pitchFamily="34" charset="0"/>
              <a:buChar char="•"/>
            </a:pPr>
            <a:r>
              <a:rPr lang="en-US" dirty="0"/>
              <a:t>The higher the fugacity, the higher the potential to flee (change composition)</a:t>
            </a:r>
          </a:p>
        </p:txBody>
      </p:sp>
      <p:sp>
        <p:nvSpPr>
          <p:cNvPr id="4" name="TextBox 3">
            <a:extLst>
              <a:ext uri="{FF2B5EF4-FFF2-40B4-BE49-F238E27FC236}">
                <a16:creationId xmlns:a16="http://schemas.microsoft.com/office/drawing/2014/main" id="{2E8DFF99-D24E-5AA6-B198-9C23CDFAC480}"/>
              </a:ext>
            </a:extLst>
          </p:cNvPr>
          <p:cNvSpPr txBox="1"/>
          <p:nvPr/>
        </p:nvSpPr>
        <p:spPr>
          <a:xfrm>
            <a:off x="0" y="2769988"/>
            <a:ext cx="8443594" cy="400110"/>
          </a:xfrm>
          <a:prstGeom prst="rect">
            <a:avLst/>
          </a:prstGeom>
          <a:noFill/>
        </p:spPr>
        <p:txBody>
          <a:bodyPr wrap="none" rtlCol="0">
            <a:spAutoFit/>
          </a:bodyPr>
          <a:lstStyle/>
          <a:p>
            <a:r>
              <a:rPr lang="en-US" sz="2000" dirty="0"/>
              <a:t>So how do we find it? – note that these equations come from ideal gas state</a:t>
            </a:r>
          </a:p>
        </p:txBody>
      </p:sp>
      <p:pic>
        <p:nvPicPr>
          <p:cNvPr id="6" name="Picture 5">
            <a:extLst>
              <a:ext uri="{FF2B5EF4-FFF2-40B4-BE49-F238E27FC236}">
                <a16:creationId xmlns:a16="http://schemas.microsoft.com/office/drawing/2014/main" id="{E628040B-9C11-4E99-D3F2-A284EFED3CD7}"/>
              </a:ext>
            </a:extLst>
          </p:cNvPr>
          <p:cNvPicPr>
            <a:picLocks noChangeAspect="1"/>
          </p:cNvPicPr>
          <p:nvPr/>
        </p:nvPicPr>
        <p:blipFill>
          <a:blip r:embed="rId2"/>
          <a:stretch>
            <a:fillRect/>
          </a:stretch>
        </p:blipFill>
        <p:spPr>
          <a:xfrm>
            <a:off x="178196" y="3170098"/>
            <a:ext cx="2942204" cy="724462"/>
          </a:xfrm>
          <a:prstGeom prst="rect">
            <a:avLst/>
          </a:prstGeom>
        </p:spPr>
      </p:pic>
      <p:pic>
        <p:nvPicPr>
          <p:cNvPr id="7" name="Picture 6">
            <a:extLst>
              <a:ext uri="{FF2B5EF4-FFF2-40B4-BE49-F238E27FC236}">
                <a16:creationId xmlns:a16="http://schemas.microsoft.com/office/drawing/2014/main" id="{4AB21A7D-8F29-954A-B443-3FBE61CE01E3}"/>
              </a:ext>
            </a:extLst>
          </p:cNvPr>
          <p:cNvPicPr>
            <a:picLocks noChangeAspect="1"/>
          </p:cNvPicPr>
          <p:nvPr/>
        </p:nvPicPr>
        <p:blipFill>
          <a:blip r:embed="rId3"/>
          <a:stretch>
            <a:fillRect/>
          </a:stretch>
        </p:blipFill>
        <p:spPr>
          <a:xfrm>
            <a:off x="3298596" y="3084679"/>
            <a:ext cx="2861156" cy="759082"/>
          </a:xfrm>
          <a:prstGeom prst="rect">
            <a:avLst/>
          </a:prstGeom>
        </p:spPr>
      </p:pic>
      <p:sp>
        <p:nvSpPr>
          <p:cNvPr id="8" name="TextBox 7">
            <a:extLst>
              <a:ext uri="{FF2B5EF4-FFF2-40B4-BE49-F238E27FC236}">
                <a16:creationId xmlns:a16="http://schemas.microsoft.com/office/drawing/2014/main" id="{B96DE36E-E18E-7D9D-CACF-9E0A97DB1FF8}"/>
              </a:ext>
            </a:extLst>
          </p:cNvPr>
          <p:cNvSpPr txBox="1"/>
          <p:nvPr/>
        </p:nvSpPr>
        <p:spPr>
          <a:xfrm>
            <a:off x="0" y="3843760"/>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As we can see, fugacity takes the place of pressure in this situation, and it also has units of pressure as well</a:t>
            </a:r>
          </a:p>
          <a:p>
            <a:pPr marL="285750" indent="-285750">
              <a:buFont typeface="Arial" panose="020B0604020202020204" pitchFamily="34" charset="0"/>
              <a:buChar char="•"/>
            </a:pPr>
            <a:r>
              <a:rPr lang="en-US" dirty="0"/>
              <a:t>By subtracting the equation on the left from the one on the right, we get the residual Gibbs free energy:</a:t>
            </a:r>
          </a:p>
        </p:txBody>
      </p:sp>
      <p:pic>
        <p:nvPicPr>
          <p:cNvPr id="10" name="Picture 9">
            <a:extLst>
              <a:ext uri="{FF2B5EF4-FFF2-40B4-BE49-F238E27FC236}">
                <a16:creationId xmlns:a16="http://schemas.microsoft.com/office/drawing/2014/main" id="{CBEB5453-7575-2B42-6401-61C8BBF6A91B}"/>
              </a:ext>
            </a:extLst>
          </p:cNvPr>
          <p:cNvPicPr>
            <a:picLocks noChangeAspect="1"/>
          </p:cNvPicPr>
          <p:nvPr/>
        </p:nvPicPr>
        <p:blipFill>
          <a:blip r:embed="rId4"/>
          <a:stretch>
            <a:fillRect/>
          </a:stretch>
        </p:blipFill>
        <p:spPr>
          <a:xfrm>
            <a:off x="2428334" y="4835724"/>
            <a:ext cx="3731418" cy="915894"/>
          </a:xfrm>
          <a:prstGeom prst="rect">
            <a:avLst/>
          </a:prstGeom>
        </p:spPr>
      </p:pic>
      <p:pic>
        <p:nvPicPr>
          <p:cNvPr id="12" name="Picture 11">
            <a:extLst>
              <a:ext uri="{FF2B5EF4-FFF2-40B4-BE49-F238E27FC236}">
                <a16:creationId xmlns:a16="http://schemas.microsoft.com/office/drawing/2014/main" id="{ED126320-BC05-FC8D-34B2-892432D8D562}"/>
              </a:ext>
            </a:extLst>
          </p:cNvPr>
          <p:cNvPicPr>
            <a:picLocks noChangeAspect="1"/>
          </p:cNvPicPr>
          <p:nvPr/>
        </p:nvPicPr>
        <p:blipFill>
          <a:blip r:embed="rId5"/>
          <a:stretch>
            <a:fillRect/>
          </a:stretch>
        </p:blipFill>
        <p:spPr>
          <a:xfrm>
            <a:off x="6159752" y="4784925"/>
            <a:ext cx="1290609" cy="928608"/>
          </a:xfrm>
          <a:prstGeom prst="rect">
            <a:avLst/>
          </a:prstGeom>
        </p:spPr>
      </p:pic>
      <p:cxnSp>
        <p:nvCxnSpPr>
          <p:cNvPr id="14" name="Straight Arrow Connector 13">
            <a:extLst>
              <a:ext uri="{FF2B5EF4-FFF2-40B4-BE49-F238E27FC236}">
                <a16:creationId xmlns:a16="http://schemas.microsoft.com/office/drawing/2014/main" id="{A9192F78-5241-D653-A6AB-218CCDD46A54}"/>
              </a:ext>
            </a:extLst>
          </p:cNvPr>
          <p:cNvCxnSpPr>
            <a:cxnSpLocks/>
            <a:stCxn id="12" idx="2"/>
          </p:cNvCxnSpPr>
          <p:nvPr/>
        </p:nvCxnSpPr>
        <p:spPr>
          <a:xfrm flipH="1" flipV="1">
            <a:off x="6519333" y="5378811"/>
            <a:ext cx="285724" cy="3347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651AC5E4-A96E-E58B-80ED-CC171E2EA028}"/>
              </a:ext>
            </a:extLst>
          </p:cNvPr>
          <p:cNvSpPr txBox="1"/>
          <p:nvPr/>
        </p:nvSpPr>
        <p:spPr>
          <a:xfrm>
            <a:off x="6384012" y="5751618"/>
            <a:ext cx="2743056" cy="646331"/>
          </a:xfrm>
          <a:prstGeom prst="rect">
            <a:avLst/>
          </a:prstGeom>
          <a:noFill/>
        </p:spPr>
        <p:txBody>
          <a:bodyPr wrap="square" rtlCol="0">
            <a:spAutoFit/>
          </a:bodyPr>
          <a:lstStyle/>
          <a:p>
            <a:r>
              <a:rPr lang="en-US" dirty="0"/>
              <a:t>Fugacity coefficient (Dimensionless)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495B10E-27DB-4F87-3366-E281633269AB}"/>
                  </a:ext>
                </a:extLst>
              </p:cNvPr>
              <p:cNvSpPr txBox="1"/>
              <p:nvPr/>
            </p:nvSpPr>
            <p:spPr>
              <a:xfrm>
                <a:off x="0" y="6117861"/>
                <a:ext cx="8652112" cy="1492460"/>
              </a:xfrm>
              <a:prstGeom prst="rect">
                <a:avLst/>
              </a:prstGeom>
              <a:noFill/>
            </p:spPr>
            <p:txBody>
              <a:bodyPr wrap="none" rtlCol="0">
                <a:spAutoFit/>
              </a:bodyPr>
              <a:lstStyle/>
              <a:p>
                <a:r>
                  <a:rPr lang="en-US" dirty="0"/>
                  <a:t>Special case: ideal gas</a:t>
                </a:r>
              </a:p>
              <a:p>
                <a:pPr marL="285750" indent="-285750">
                  <a:buFont typeface="Arial" panose="020B0604020202020204" pitchFamily="34" charset="0"/>
                  <a:buChar char="•"/>
                </a:pPr>
                <a:r>
                  <a:rPr lang="en-US" dirty="0"/>
                  <a:t>Note for an ideal gas,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𝐺</m:t>
                        </m:r>
                      </m:e>
                      <m:sub>
                        <m:r>
                          <a:rPr lang="en-US" b="0" i="1" smtClean="0">
                            <a:latin typeface="Cambria Math" panose="02040503050406030204" pitchFamily="18" charset="0"/>
                          </a:rPr>
                          <m:t>𝑖</m:t>
                        </m:r>
                      </m:sub>
                      <m:sup>
                        <m:r>
                          <a:rPr lang="en-US" b="0" i="1" smtClean="0">
                            <a:latin typeface="Cambria Math" panose="02040503050406030204" pitchFamily="18" charset="0"/>
                          </a:rPr>
                          <m:t>𝑅</m:t>
                        </m:r>
                      </m:sup>
                    </m:sSubSup>
                    <m:r>
                      <a:rPr lang="en-US" b="0" i="1" smtClean="0">
                        <a:latin typeface="Cambria Math" panose="02040503050406030204" pitchFamily="18" charset="0"/>
                      </a:rPr>
                      <m:t>=0</m:t>
                    </m:r>
                  </m:oMath>
                </a14:m>
                <a:r>
                  <a:rPr lang="en-US" dirty="0"/>
                  <a:t>, so some relations can be made from this</a:t>
                </a:r>
              </a:p>
              <a:p>
                <a:pPr marL="742950" lvl="1" indent="-285750">
                  <a:buFont typeface="Arial" panose="020B0604020202020204" pitchFamily="34" charset="0"/>
                  <a:buChar char="•"/>
                </a:pPr>
                <a:r>
                  <a:rPr lang="en-US" dirty="0"/>
                  <a:t>Since T and R are not 0, the fugacity coefficient must be 1.</a:t>
                </a:r>
              </a:p>
              <a:p>
                <a:pPr marL="742950" lvl="1" indent="-285750">
                  <a:buFont typeface="Arial" panose="020B0604020202020204" pitchFamily="34" charset="0"/>
                  <a:buChar char="•"/>
                </a:pPr>
                <a:r>
                  <a:rPr lang="en-US" dirty="0"/>
                  <a:t>This means that the fugacity of the pure species must be equal to the pressure</a:t>
                </a:r>
              </a:p>
              <a:p>
                <a:pPr marL="742950" lvl="1" indent="-285750">
                  <a:buFont typeface="Arial" panose="020B0604020202020204" pitchFamily="34" charset="0"/>
                  <a:buChar char="•"/>
                </a:pPr>
                <a:r>
                  <a:rPr lang="en-US" dirty="0"/>
                  <a:t>So, as pressure increases, fugacity increases as well </a:t>
                </a:r>
              </a:p>
            </p:txBody>
          </p:sp>
        </mc:Choice>
        <mc:Fallback xmlns="">
          <p:sp>
            <p:nvSpPr>
              <p:cNvPr id="5" name="TextBox 4">
                <a:extLst>
                  <a:ext uri="{FF2B5EF4-FFF2-40B4-BE49-F238E27FC236}">
                    <a16:creationId xmlns:a16="http://schemas.microsoft.com/office/drawing/2014/main" id="{0495B10E-27DB-4F87-3366-E281633269AB}"/>
                  </a:ext>
                </a:extLst>
              </p:cNvPr>
              <p:cNvSpPr txBox="1">
                <a:spLocks noRot="1" noChangeAspect="1" noMove="1" noResize="1" noEditPoints="1" noAdjustHandles="1" noChangeArrowheads="1" noChangeShapeType="1" noTextEdit="1"/>
              </p:cNvSpPr>
              <p:nvPr/>
            </p:nvSpPr>
            <p:spPr>
              <a:xfrm>
                <a:off x="0" y="6117861"/>
                <a:ext cx="8652112" cy="1492460"/>
              </a:xfrm>
              <a:prstGeom prst="rect">
                <a:avLst/>
              </a:prstGeom>
              <a:blipFill>
                <a:blip r:embed="rId6"/>
                <a:stretch>
                  <a:fillRect l="-564" t="-2049" b="-614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2F81D9B6-3E5D-B737-1DBC-847FA81C8DD5}"/>
              </a:ext>
            </a:extLst>
          </p:cNvPr>
          <p:cNvSpPr txBox="1"/>
          <p:nvPr/>
        </p:nvSpPr>
        <p:spPr>
          <a:xfrm>
            <a:off x="-2384" y="7658176"/>
            <a:ext cx="5081904" cy="369332"/>
          </a:xfrm>
          <a:prstGeom prst="rect">
            <a:avLst/>
          </a:prstGeom>
          <a:noFill/>
        </p:spPr>
        <p:txBody>
          <a:bodyPr wrap="none" rtlCol="0">
            <a:spAutoFit/>
          </a:bodyPr>
          <a:lstStyle/>
          <a:p>
            <a:r>
              <a:rPr lang="en-US" dirty="0"/>
              <a:t>Remember what G(residual)/RT is from thermo 1?</a:t>
            </a:r>
          </a:p>
        </p:txBody>
      </p:sp>
      <p:pic>
        <p:nvPicPr>
          <p:cNvPr id="13" name="Picture 12">
            <a:extLst>
              <a:ext uri="{FF2B5EF4-FFF2-40B4-BE49-F238E27FC236}">
                <a16:creationId xmlns:a16="http://schemas.microsoft.com/office/drawing/2014/main" id="{FB9A61CE-CE01-0F79-799A-631B6E177E6B}"/>
              </a:ext>
            </a:extLst>
          </p:cNvPr>
          <p:cNvPicPr>
            <a:picLocks noChangeAspect="1"/>
          </p:cNvPicPr>
          <p:nvPr/>
        </p:nvPicPr>
        <p:blipFill>
          <a:blip r:embed="rId7"/>
          <a:stretch>
            <a:fillRect/>
          </a:stretch>
        </p:blipFill>
        <p:spPr>
          <a:xfrm>
            <a:off x="531972" y="7970772"/>
            <a:ext cx="4771620" cy="928608"/>
          </a:xfrm>
          <a:prstGeom prst="rect">
            <a:avLst/>
          </a:prstGeom>
        </p:spPr>
      </p:pic>
      <p:sp>
        <p:nvSpPr>
          <p:cNvPr id="15" name="TextBox 14">
            <a:extLst>
              <a:ext uri="{FF2B5EF4-FFF2-40B4-BE49-F238E27FC236}">
                <a16:creationId xmlns:a16="http://schemas.microsoft.com/office/drawing/2014/main" id="{62405DF0-D166-8960-A3CB-C6B155A223D0}"/>
              </a:ext>
            </a:extLst>
          </p:cNvPr>
          <p:cNvSpPr txBox="1"/>
          <p:nvPr/>
        </p:nvSpPr>
        <p:spPr>
          <a:xfrm>
            <a:off x="8657" y="8863330"/>
            <a:ext cx="4362797" cy="369332"/>
          </a:xfrm>
          <a:prstGeom prst="rect">
            <a:avLst/>
          </a:prstGeom>
          <a:noFill/>
        </p:spPr>
        <p:txBody>
          <a:bodyPr wrap="none" rtlCol="0">
            <a:spAutoFit/>
          </a:bodyPr>
          <a:lstStyle/>
          <a:p>
            <a:r>
              <a:rPr lang="en-US" dirty="0"/>
              <a:t>So, this is how we are going to find fugacity</a:t>
            </a:r>
          </a:p>
        </p:txBody>
      </p:sp>
      <p:sp>
        <p:nvSpPr>
          <p:cNvPr id="17" name="TextBox 16">
            <a:extLst>
              <a:ext uri="{FF2B5EF4-FFF2-40B4-BE49-F238E27FC236}">
                <a16:creationId xmlns:a16="http://schemas.microsoft.com/office/drawing/2014/main" id="{B0CC6FCF-5B9E-426F-4B7C-481157AFFB7F}"/>
              </a:ext>
            </a:extLst>
          </p:cNvPr>
          <p:cNvSpPr txBox="1"/>
          <p:nvPr/>
        </p:nvSpPr>
        <p:spPr>
          <a:xfrm>
            <a:off x="-34688" y="9211976"/>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One way to find this would be with analytical integration through using charts like steam tables, but that’s long and not worth our time</a:t>
            </a:r>
          </a:p>
          <a:p>
            <a:pPr marL="285750" indent="-285750">
              <a:buFont typeface="Arial" panose="020B0604020202020204" pitchFamily="34" charset="0"/>
              <a:buChar char="•"/>
            </a:pPr>
            <a:r>
              <a:rPr lang="en-US" dirty="0"/>
              <a:t>A way to back door this situation without doing that would be to use conditions like ideal conditions (low pressure)</a:t>
            </a:r>
          </a:p>
          <a:p>
            <a:pPr marL="742950" lvl="1" indent="-285750">
              <a:buFont typeface="Arial" panose="020B0604020202020204" pitchFamily="34" charset="0"/>
              <a:buChar char="•"/>
            </a:pPr>
            <a:r>
              <a:rPr lang="en-US" dirty="0"/>
              <a:t>We are going to use the definition of residual Gibbs free energy to find fugacity</a:t>
            </a:r>
          </a:p>
        </p:txBody>
      </p:sp>
      <p:pic>
        <p:nvPicPr>
          <p:cNvPr id="18" name="Picture 17">
            <a:extLst>
              <a:ext uri="{FF2B5EF4-FFF2-40B4-BE49-F238E27FC236}">
                <a16:creationId xmlns:a16="http://schemas.microsoft.com/office/drawing/2014/main" id="{DD222B09-F016-ED53-8216-7619F22E529F}"/>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Effect>
                      <a14:brightnessContrast bright="20000" contrast="-40000"/>
                    </a14:imgEffect>
                  </a14:imgLayer>
                </a14:imgProps>
              </a:ext>
            </a:extLst>
          </a:blip>
          <a:stretch>
            <a:fillRect/>
          </a:stretch>
        </p:blipFill>
        <p:spPr>
          <a:xfrm>
            <a:off x="848761" y="10752904"/>
            <a:ext cx="7384054" cy="646105"/>
          </a:xfrm>
          <a:prstGeom prst="rect">
            <a:avLst/>
          </a:prstGeom>
        </p:spPr>
      </p:pic>
      <p:sp>
        <p:nvSpPr>
          <p:cNvPr id="19" name="TextBox 18">
            <a:extLst>
              <a:ext uri="{FF2B5EF4-FFF2-40B4-BE49-F238E27FC236}">
                <a16:creationId xmlns:a16="http://schemas.microsoft.com/office/drawing/2014/main" id="{109F65A5-9760-9466-5A61-AC018BC89772}"/>
              </a:ext>
            </a:extLst>
          </p:cNvPr>
          <p:cNvSpPr txBox="1"/>
          <p:nvPr/>
        </p:nvSpPr>
        <p:spPr>
          <a:xfrm>
            <a:off x="1731377" y="11259297"/>
            <a:ext cx="5050613" cy="369332"/>
          </a:xfrm>
          <a:prstGeom prst="rect">
            <a:avLst/>
          </a:prstGeom>
          <a:noFill/>
        </p:spPr>
        <p:txBody>
          <a:bodyPr wrap="none" rtlCol="0">
            <a:spAutoFit/>
          </a:bodyPr>
          <a:lstStyle/>
          <a:p>
            <a:r>
              <a:rPr lang="en-US" dirty="0"/>
              <a:t>G star is Gibbs free energy at a low-pressure state</a:t>
            </a:r>
          </a:p>
        </p:txBody>
      </p:sp>
    </p:spTree>
    <p:extLst>
      <p:ext uri="{BB962C8B-B14F-4D97-AF65-F5344CB8AC3E}">
        <p14:creationId xmlns:p14="http://schemas.microsoft.com/office/powerpoint/2010/main" val="3775937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A9752-6C90-817C-ADC6-1DE2BBBE1EED}"/>
              </a:ext>
            </a:extLst>
          </p:cNvPr>
          <p:cNvSpPr txBox="1"/>
          <p:nvPr/>
        </p:nvSpPr>
        <p:spPr>
          <a:xfrm>
            <a:off x="-43346" y="2552558"/>
            <a:ext cx="86868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Notice that near ideal conditions, residual Gibbs free energy is zero, fugacity is close to the pressure, and the fugacity coefficient is 1</a:t>
            </a:r>
          </a:p>
        </p:txBody>
      </p:sp>
      <p:pic>
        <p:nvPicPr>
          <p:cNvPr id="31" name="Picture 30">
            <a:extLst>
              <a:ext uri="{FF2B5EF4-FFF2-40B4-BE49-F238E27FC236}">
                <a16:creationId xmlns:a16="http://schemas.microsoft.com/office/drawing/2014/main" id="{F067683F-7200-16E5-BBB4-077E6BB6F2C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65007" y="237523"/>
            <a:ext cx="3033588" cy="1011196"/>
          </a:xfrm>
          <a:prstGeom prst="rect">
            <a:avLst/>
          </a:prstGeom>
        </p:spPr>
      </p:pic>
      <p:pic>
        <p:nvPicPr>
          <p:cNvPr id="33" name="Picture 32">
            <a:extLst>
              <a:ext uri="{FF2B5EF4-FFF2-40B4-BE49-F238E27FC236}">
                <a16:creationId xmlns:a16="http://schemas.microsoft.com/office/drawing/2014/main" id="{F7A64A38-65FD-1683-6982-D55E98BA037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696808" y="103323"/>
            <a:ext cx="4527349" cy="1191408"/>
          </a:xfrm>
          <a:prstGeom prst="rect">
            <a:avLst/>
          </a:prstGeom>
        </p:spPr>
      </p:pic>
      <p:sp>
        <p:nvSpPr>
          <p:cNvPr id="34" name="TextBox 33">
            <a:extLst>
              <a:ext uri="{FF2B5EF4-FFF2-40B4-BE49-F238E27FC236}">
                <a16:creationId xmlns:a16="http://schemas.microsoft.com/office/drawing/2014/main" id="{B923AA34-35D2-87A3-BC0D-A13F764E143A}"/>
              </a:ext>
            </a:extLst>
          </p:cNvPr>
          <p:cNvSpPr txBox="1"/>
          <p:nvPr/>
        </p:nvSpPr>
        <p:spPr>
          <a:xfrm>
            <a:off x="-43346" y="1077449"/>
            <a:ext cx="8730145" cy="1477328"/>
          </a:xfrm>
          <a:prstGeom prst="rect">
            <a:avLst/>
          </a:prstGeom>
          <a:noFill/>
        </p:spPr>
        <p:txBody>
          <a:bodyPr wrap="square" rtlCol="0">
            <a:spAutoFit/>
          </a:bodyPr>
          <a:lstStyle/>
          <a:p>
            <a:r>
              <a:rPr lang="en-US" dirty="0"/>
              <a:t>Much easier to find fugacity this way through numerical integration!</a:t>
            </a:r>
          </a:p>
          <a:p>
            <a:r>
              <a:rPr lang="en-US" dirty="0"/>
              <a:t>Also, could probably find the fugacity through Pitzer correlations, but I’ll have to get back on that one</a:t>
            </a:r>
          </a:p>
          <a:p>
            <a:r>
              <a:rPr lang="en-US" dirty="0"/>
              <a:t>Remember to keep the temp the same, this relation is only valid at constant temperature</a:t>
            </a:r>
          </a:p>
        </p:txBody>
      </p:sp>
      <p:cxnSp>
        <p:nvCxnSpPr>
          <p:cNvPr id="36" name="Straight Arrow Connector 35">
            <a:extLst>
              <a:ext uri="{FF2B5EF4-FFF2-40B4-BE49-F238E27FC236}">
                <a16:creationId xmlns:a16="http://schemas.microsoft.com/office/drawing/2014/main" id="{9DE5FB92-843B-809A-CCD1-D20944EA469D}"/>
              </a:ext>
            </a:extLst>
          </p:cNvPr>
          <p:cNvCxnSpPr>
            <a:cxnSpLocks/>
          </p:cNvCxnSpPr>
          <p:nvPr/>
        </p:nvCxnSpPr>
        <p:spPr>
          <a:xfrm>
            <a:off x="1722719" y="111926"/>
            <a:ext cx="774887" cy="5269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0EC5CF10-A68F-DB9D-22AE-D84A9ED57189}"/>
              </a:ext>
            </a:extLst>
          </p:cNvPr>
          <p:cNvSpPr txBox="1"/>
          <p:nvPr/>
        </p:nvSpPr>
        <p:spPr>
          <a:xfrm>
            <a:off x="355040" y="-70840"/>
            <a:ext cx="1624279" cy="523220"/>
          </a:xfrm>
          <a:prstGeom prst="rect">
            <a:avLst/>
          </a:prstGeom>
          <a:noFill/>
        </p:spPr>
        <p:txBody>
          <a:bodyPr wrap="square" rtlCol="0">
            <a:spAutoFit/>
          </a:bodyPr>
          <a:lstStyle/>
          <a:p>
            <a:r>
              <a:rPr lang="en-US" sz="1400" dirty="0"/>
              <a:t>“Residual Gibbs free energy”</a:t>
            </a:r>
          </a:p>
        </p:txBody>
      </p:sp>
      <p:pic>
        <p:nvPicPr>
          <p:cNvPr id="18" name="Picture 17" descr="A math equations on a piece of paper&#10;&#10;Description automatically generated">
            <a:extLst>
              <a:ext uri="{FF2B5EF4-FFF2-40B4-BE49-F238E27FC236}">
                <a16:creationId xmlns:a16="http://schemas.microsoft.com/office/drawing/2014/main" id="{DE8822A2-ABB8-70A7-3ECA-B8A46C9E43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4801" y="6582019"/>
            <a:ext cx="4601998" cy="5609981"/>
          </a:xfrm>
          <a:prstGeom prst="rect">
            <a:avLst/>
          </a:prstGeom>
        </p:spPr>
      </p:pic>
      <p:sp>
        <p:nvSpPr>
          <p:cNvPr id="19" name="TextBox 18">
            <a:extLst>
              <a:ext uri="{FF2B5EF4-FFF2-40B4-BE49-F238E27FC236}">
                <a16:creationId xmlns:a16="http://schemas.microsoft.com/office/drawing/2014/main" id="{92EC994E-D0CE-1A8D-88F4-AB46A5AC848B}"/>
              </a:ext>
            </a:extLst>
          </p:cNvPr>
          <p:cNvSpPr txBox="1"/>
          <p:nvPr/>
        </p:nvSpPr>
        <p:spPr>
          <a:xfrm>
            <a:off x="0" y="3179846"/>
            <a:ext cx="8830110" cy="3508653"/>
          </a:xfrm>
          <a:prstGeom prst="rect">
            <a:avLst/>
          </a:prstGeom>
          <a:noFill/>
        </p:spPr>
        <p:txBody>
          <a:bodyPr wrap="none" rtlCol="0">
            <a:spAutoFit/>
          </a:bodyPr>
          <a:lstStyle/>
          <a:p>
            <a:r>
              <a:rPr lang="en-US" sz="2200" dirty="0"/>
              <a:t>One way to find the fugacity coefficient is to use the 2</a:t>
            </a:r>
            <a:r>
              <a:rPr lang="en-US" sz="2200" baseline="30000" dirty="0"/>
              <a:t>nd</a:t>
            </a:r>
            <a:r>
              <a:rPr lang="en-US" sz="2200" dirty="0"/>
              <a:t> virial coefficient</a:t>
            </a:r>
          </a:p>
          <a:p>
            <a:endParaRPr lang="en-US" sz="2000" dirty="0"/>
          </a:p>
          <a:p>
            <a:endParaRPr lang="en-US" dirty="0"/>
          </a:p>
          <a:p>
            <a:endParaRPr lang="en-US" dirty="0"/>
          </a:p>
          <a:p>
            <a:r>
              <a:rPr lang="en-US" dirty="0"/>
              <a:t>Subbing that into the equation above, it is simple to see</a:t>
            </a:r>
          </a:p>
          <a:p>
            <a:r>
              <a:rPr lang="en-US" dirty="0"/>
              <a:t>That you get </a:t>
            </a:r>
          </a:p>
          <a:p>
            <a:endParaRPr lang="en-US" dirty="0"/>
          </a:p>
          <a:p>
            <a:endParaRPr lang="en-US" dirty="0"/>
          </a:p>
          <a:p>
            <a:endParaRPr lang="en-US" dirty="0"/>
          </a:p>
          <a:p>
            <a:r>
              <a:rPr lang="en-US" dirty="0"/>
              <a:t>But what if you want to use the version of the 2</a:t>
            </a:r>
            <a:r>
              <a:rPr lang="en-US" baseline="30000" dirty="0"/>
              <a:t>nd</a:t>
            </a:r>
            <a:r>
              <a:rPr lang="en-US" dirty="0"/>
              <a:t> virial coefficient, </a:t>
            </a:r>
          </a:p>
          <a:p>
            <a:r>
              <a:rPr lang="en-US" dirty="0"/>
              <a:t>we used last semester?</a:t>
            </a:r>
          </a:p>
          <a:p>
            <a:r>
              <a:rPr lang="en-US" dirty="0"/>
              <a:t>To start, we would have to convert dP into dV</a:t>
            </a:r>
          </a:p>
        </p:txBody>
      </p:sp>
      <p:pic>
        <p:nvPicPr>
          <p:cNvPr id="21" name="Picture 20">
            <a:extLst>
              <a:ext uri="{FF2B5EF4-FFF2-40B4-BE49-F238E27FC236}">
                <a16:creationId xmlns:a16="http://schemas.microsoft.com/office/drawing/2014/main" id="{EB53CF7C-8363-6CD3-9E28-5F0C22A7B41F}"/>
              </a:ext>
            </a:extLst>
          </p:cNvPr>
          <p:cNvPicPr>
            <a:picLocks noChangeAspect="1"/>
          </p:cNvPicPr>
          <p:nvPr/>
        </p:nvPicPr>
        <p:blipFill>
          <a:blip r:embed="rId7"/>
          <a:stretch>
            <a:fillRect/>
          </a:stretch>
        </p:blipFill>
        <p:spPr>
          <a:xfrm>
            <a:off x="6372889" y="3619543"/>
            <a:ext cx="2068559" cy="840352"/>
          </a:xfrm>
          <a:prstGeom prst="rect">
            <a:avLst/>
          </a:prstGeom>
        </p:spPr>
      </p:pic>
      <p:pic>
        <p:nvPicPr>
          <p:cNvPr id="25" name="Picture 24">
            <a:extLst>
              <a:ext uri="{FF2B5EF4-FFF2-40B4-BE49-F238E27FC236}">
                <a16:creationId xmlns:a16="http://schemas.microsoft.com/office/drawing/2014/main" id="{53B89CE8-6780-5B62-D2F8-165D56E1E8D5}"/>
              </a:ext>
            </a:extLst>
          </p:cNvPr>
          <p:cNvPicPr>
            <a:picLocks noChangeAspect="1"/>
          </p:cNvPicPr>
          <p:nvPr/>
        </p:nvPicPr>
        <p:blipFill>
          <a:blip r:embed="rId8"/>
          <a:stretch>
            <a:fillRect/>
          </a:stretch>
        </p:blipFill>
        <p:spPr>
          <a:xfrm>
            <a:off x="137797" y="3569435"/>
            <a:ext cx="3774327" cy="759399"/>
          </a:xfrm>
          <a:prstGeom prst="rect">
            <a:avLst/>
          </a:prstGeom>
        </p:spPr>
      </p:pic>
      <p:pic>
        <p:nvPicPr>
          <p:cNvPr id="26" name="Picture 25">
            <a:extLst>
              <a:ext uri="{FF2B5EF4-FFF2-40B4-BE49-F238E27FC236}">
                <a16:creationId xmlns:a16="http://schemas.microsoft.com/office/drawing/2014/main" id="{7A95BFF3-C4E5-412B-3512-C19D5DDA0ACB}"/>
              </a:ext>
            </a:extLst>
          </p:cNvPr>
          <p:cNvPicPr>
            <a:picLocks noChangeAspect="1"/>
          </p:cNvPicPr>
          <p:nvPr/>
        </p:nvPicPr>
        <p:blipFill>
          <a:blip r:embed="rId9"/>
          <a:stretch>
            <a:fillRect/>
          </a:stretch>
        </p:blipFill>
        <p:spPr>
          <a:xfrm>
            <a:off x="305953" y="4919537"/>
            <a:ext cx="1556714" cy="921055"/>
          </a:xfrm>
          <a:prstGeom prst="rect">
            <a:avLst/>
          </a:prstGeom>
        </p:spPr>
      </p:pic>
      <p:pic>
        <p:nvPicPr>
          <p:cNvPr id="27" name="Picture 26">
            <a:extLst>
              <a:ext uri="{FF2B5EF4-FFF2-40B4-BE49-F238E27FC236}">
                <a16:creationId xmlns:a16="http://schemas.microsoft.com/office/drawing/2014/main" id="{12E27493-C7AF-7087-34E2-C4EF28ED75EB}"/>
              </a:ext>
            </a:extLst>
          </p:cNvPr>
          <p:cNvPicPr>
            <a:picLocks noChangeAspect="1"/>
          </p:cNvPicPr>
          <p:nvPr/>
        </p:nvPicPr>
        <p:blipFill>
          <a:blip r:embed="rId10"/>
          <a:stretch>
            <a:fillRect/>
          </a:stretch>
        </p:blipFill>
        <p:spPr>
          <a:xfrm>
            <a:off x="6509360" y="5576102"/>
            <a:ext cx="2068560" cy="816883"/>
          </a:xfrm>
          <a:prstGeom prst="rect">
            <a:avLst/>
          </a:prstGeom>
        </p:spPr>
      </p:pic>
      <p:pic>
        <p:nvPicPr>
          <p:cNvPr id="30" name="Picture 29">
            <a:extLst>
              <a:ext uri="{FF2B5EF4-FFF2-40B4-BE49-F238E27FC236}">
                <a16:creationId xmlns:a16="http://schemas.microsoft.com/office/drawing/2014/main" id="{8E671DDB-D61F-156D-D7DF-8E5D7B65E2E1}"/>
              </a:ext>
            </a:extLst>
          </p:cNvPr>
          <p:cNvPicPr>
            <a:picLocks noChangeAspect="1"/>
          </p:cNvPicPr>
          <p:nvPr/>
        </p:nvPicPr>
        <p:blipFill>
          <a:blip r:embed="rId11"/>
          <a:stretch>
            <a:fillRect/>
          </a:stretch>
        </p:blipFill>
        <p:spPr>
          <a:xfrm>
            <a:off x="305953" y="7861939"/>
            <a:ext cx="3029961" cy="2430702"/>
          </a:xfrm>
          <a:prstGeom prst="rect">
            <a:avLst/>
          </a:prstGeom>
        </p:spPr>
      </p:pic>
      <p:sp>
        <p:nvSpPr>
          <p:cNvPr id="32" name="TextBox 31">
            <a:extLst>
              <a:ext uri="{FF2B5EF4-FFF2-40B4-BE49-F238E27FC236}">
                <a16:creationId xmlns:a16="http://schemas.microsoft.com/office/drawing/2014/main" id="{20220043-1BFC-6B34-0E4B-DEF15401C691}"/>
              </a:ext>
            </a:extLst>
          </p:cNvPr>
          <p:cNvSpPr txBox="1"/>
          <p:nvPr/>
        </p:nvSpPr>
        <p:spPr>
          <a:xfrm>
            <a:off x="1" y="6676305"/>
            <a:ext cx="4343400" cy="923330"/>
          </a:xfrm>
          <a:prstGeom prst="rect">
            <a:avLst/>
          </a:prstGeom>
          <a:noFill/>
        </p:spPr>
        <p:txBody>
          <a:bodyPr wrap="square" rtlCol="0">
            <a:spAutoFit/>
          </a:bodyPr>
          <a:lstStyle/>
          <a:p>
            <a:r>
              <a:rPr lang="en-US" dirty="0"/>
              <a:t>This equivalency can be found (which is correct, simplify without subbing in ZRT), and from there you can solve the integral</a:t>
            </a:r>
          </a:p>
        </p:txBody>
      </p:sp>
      <p:sp>
        <p:nvSpPr>
          <p:cNvPr id="35" name="TextBox 34">
            <a:extLst>
              <a:ext uri="{FF2B5EF4-FFF2-40B4-BE49-F238E27FC236}">
                <a16:creationId xmlns:a16="http://schemas.microsoft.com/office/drawing/2014/main" id="{AF7199AB-2025-C7F5-B36F-3A50A0A31B94}"/>
              </a:ext>
            </a:extLst>
          </p:cNvPr>
          <p:cNvSpPr txBox="1"/>
          <p:nvPr/>
        </p:nvSpPr>
        <p:spPr>
          <a:xfrm>
            <a:off x="197988" y="10560288"/>
            <a:ext cx="3653943" cy="1200329"/>
          </a:xfrm>
          <a:prstGeom prst="rect">
            <a:avLst/>
          </a:prstGeom>
          <a:noFill/>
        </p:spPr>
        <p:txBody>
          <a:bodyPr wrap="square" rtlCol="0">
            <a:spAutoFit/>
          </a:bodyPr>
          <a:lstStyle/>
          <a:p>
            <a:r>
              <a:rPr lang="en-US" dirty="0"/>
              <a:t>Notice that when changing the bounds from P to Z and V, as P goes to zero, V goes to infinity and Z goes to one (like ideal gas)</a:t>
            </a:r>
          </a:p>
        </p:txBody>
      </p:sp>
    </p:spTree>
    <p:extLst>
      <p:ext uri="{BB962C8B-B14F-4D97-AF65-F5344CB8AC3E}">
        <p14:creationId xmlns:p14="http://schemas.microsoft.com/office/powerpoint/2010/main" val="2734690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BCD050-4A26-C658-8C9B-E3E0B5E28CA8}"/>
              </a:ext>
            </a:extLst>
          </p:cNvPr>
          <p:cNvSpPr txBox="1"/>
          <p:nvPr/>
        </p:nvSpPr>
        <p:spPr>
          <a:xfrm>
            <a:off x="0" y="0"/>
            <a:ext cx="7398628" cy="461665"/>
          </a:xfrm>
          <a:prstGeom prst="rect">
            <a:avLst/>
          </a:prstGeom>
          <a:noFill/>
        </p:spPr>
        <p:txBody>
          <a:bodyPr wrap="none" rtlCol="0">
            <a:spAutoFit/>
          </a:bodyPr>
          <a:lstStyle/>
          <a:p>
            <a:r>
              <a:rPr lang="en-US" sz="2400" dirty="0"/>
              <a:t>Generalized correlations of Fugacity With Pure Species</a:t>
            </a:r>
          </a:p>
        </p:txBody>
      </p:sp>
      <p:pic>
        <p:nvPicPr>
          <p:cNvPr id="3" name="Picture 2">
            <a:extLst>
              <a:ext uri="{FF2B5EF4-FFF2-40B4-BE49-F238E27FC236}">
                <a16:creationId xmlns:a16="http://schemas.microsoft.com/office/drawing/2014/main" id="{0E8B0E97-6AED-F60A-BC83-E4DBDBD6AF78}"/>
              </a:ext>
            </a:extLst>
          </p:cNvPr>
          <p:cNvPicPr>
            <a:picLocks noChangeAspect="1"/>
          </p:cNvPicPr>
          <p:nvPr/>
        </p:nvPicPr>
        <p:blipFill>
          <a:blip r:embed="rId2"/>
          <a:stretch>
            <a:fillRect/>
          </a:stretch>
        </p:blipFill>
        <p:spPr>
          <a:xfrm>
            <a:off x="311839" y="461665"/>
            <a:ext cx="4771620" cy="928608"/>
          </a:xfrm>
          <a:prstGeom prst="rect">
            <a:avLst/>
          </a:prstGeom>
        </p:spPr>
      </p:pic>
      <p:sp>
        <p:nvSpPr>
          <p:cNvPr id="4" name="TextBox 3">
            <a:extLst>
              <a:ext uri="{FF2B5EF4-FFF2-40B4-BE49-F238E27FC236}">
                <a16:creationId xmlns:a16="http://schemas.microsoft.com/office/drawing/2014/main" id="{6F32DA01-836C-8604-FF7D-A804B6B92807}"/>
              </a:ext>
            </a:extLst>
          </p:cNvPr>
          <p:cNvSpPr txBox="1"/>
          <p:nvPr/>
        </p:nvSpPr>
        <p:spPr>
          <a:xfrm>
            <a:off x="0" y="1528772"/>
            <a:ext cx="8686800" cy="646331"/>
          </a:xfrm>
          <a:prstGeom prst="rect">
            <a:avLst/>
          </a:prstGeom>
          <a:noFill/>
        </p:spPr>
        <p:txBody>
          <a:bodyPr wrap="square" rtlCol="0">
            <a:spAutoFit/>
          </a:bodyPr>
          <a:lstStyle/>
          <a:p>
            <a:r>
              <a:rPr lang="en-US" dirty="0"/>
              <a:t>We can sub in Pc for P and use the generalized compressibility factor equation to</a:t>
            </a:r>
          </a:p>
          <a:p>
            <a:r>
              <a:rPr lang="en-US" dirty="0"/>
              <a:t>Get a solution for the fugacity coefficient</a:t>
            </a:r>
          </a:p>
        </p:txBody>
      </p:sp>
      <p:pic>
        <p:nvPicPr>
          <p:cNvPr id="6" name="Picture 5">
            <a:extLst>
              <a:ext uri="{FF2B5EF4-FFF2-40B4-BE49-F238E27FC236}">
                <a16:creationId xmlns:a16="http://schemas.microsoft.com/office/drawing/2014/main" id="{4DEC72C9-64F5-B3AB-5691-E7274A0C906D}"/>
              </a:ext>
            </a:extLst>
          </p:cNvPr>
          <p:cNvPicPr>
            <a:picLocks noChangeAspect="1"/>
          </p:cNvPicPr>
          <p:nvPr/>
        </p:nvPicPr>
        <p:blipFill>
          <a:blip r:embed="rId3"/>
          <a:stretch>
            <a:fillRect/>
          </a:stretch>
        </p:blipFill>
        <p:spPr>
          <a:xfrm>
            <a:off x="311839" y="2226650"/>
            <a:ext cx="2895663" cy="461460"/>
          </a:xfrm>
          <a:prstGeom prst="rect">
            <a:avLst/>
          </a:prstGeom>
        </p:spPr>
      </p:pic>
      <p:pic>
        <p:nvPicPr>
          <p:cNvPr id="8" name="Picture 7">
            <a:extLst>
              <a:ext uri="{FF2B5EF4-FFF2-40B4-BE49-F238E27FC236}">
                <a16:creationId xmlns:a16="http://schemas.microsoft.com/office/drawing/2014/main" id="{462A47F7-D4BA-1DC1-F32F-F44A5CE89732}"/>
              </a:ext>
            </a:extLst>
          </p:cNvPr>
          <p:cNvPicPr>
            <a:picLocks noChangeAspect="1"/>
          </p:cNvPicPr>
          <p:nvPr/>
        </p:nvPicPr>
        <p:blipFill>
          <a:blip r:embed="rId4"/>
          <a:stretch>
            <a:fillRect/>
          </a:stretch>
        </p:blipFill>
        <p:spPr>
          <a:xfrm>
            <a:off x="4597328" y="2259768"/>
            <a:ext cx="1763943" cy="461985"/>
          </a:xfrm>
          <a:prstGeom prst="rect">
            <a:avLst/>
          </a:prstGeom>
        </p:spPr>
      </p:pic>
      <p:pic>
        <p:nvPicPr>
          <p:cNvPr id="10" name="Picture 9">
            <a:extLst>
              <a:ext uri="{FF2B5EF4-FFF2-40B4-BE49-F238E27FC236}">
                <a16:creationId xmlns:a16="http://schemas.microsoft.com/office/drawing/2014/main" id="{D10AFA63-1B77-9596-AB40-13E4EDF7D1A8}"/>
              </a:ext>
            </a:extLst>
          </p:cNvPr>
          <p:cNvPicPr>
            <a:picLocks noChangeAspect="1"/>
          </p:cNvPicPr>
          <p:nvPr/>
        </p:nvPicPr>
        <p:blipFill>
          <a:blip r:embed="rId5"/>
          <a:stretch>
            <a:fillRect/>
          </a:stretch>
        </p:blipFill>
        <p:spPr>
          <a:xfrm>
            <a:off x="1378761" y="2806418"/>
            <a:ext cx="4503457" cy="973720"/>
          </a:xfrm>
          <a:prstGeom prst="rect">
            <a:avLst/>
          </a:prstGeom>
        </p:spPr>
      </p:pic>
      <p:sp>
        <p:nvSpPr>
          <p:cNvPr id="11" name="TextBox 10">
            <a:extLst>
              <a:ext uri="{FF2B5EF4-FFF2-40B4-BE49-F238E27FC236}">
                <a16:creationId xmlns:a16="http://schemas.microsoft.com/office/drawing/2014/main" id="{5D2EFD92-A5D6-C76E-B64E-8105034F33F8}"/>
              </a:ext>
            </a:extLst>
          </p:cNvPr>
          <p:cNvSpPr txBox="1"/>
          <p:nvPr/>
        </p:nvSpPr>
        <p:spPr>
          <a:xfrm>
            <a:off x="541867" y="3680137"/>
            <a:ext cx="7269939" cy="369332"/>
          </a:xfrm>
          <a:prstGeom prst="rect">
            <a:avLst/>
          </a:prstGeom>
          <a:noFill/>
        </p:spPr>
        <p:txBody>
          <a:bodyPr wrap="none" rtlCol="0">
            <a:spAutoFit/>
          </a:bodyPr>
          <a:lstStyle/>
          <a:p>
            <a:r>
              <a:rPr lang="en-US" dirty="0"/>
              <a:t>Then we can define some variables and solve for the fugacity coefficient</a:t>
            </a:r>
          </a:p>
        </p:txBody>
      </p:sp>
      <p:pic>
        <p:nvPicPr>
          <p:cNvPr id="13" name="Picture 12">
            <a:extLst>
              <a:ext uri="{FF2B5EF4-FFF2-40B4-BE49-F238E27FC236}">
                <a16:creationId xmlns:a16="http://schemas.microsoft.com/office/drawing/2014/main" id="{1776E7D3-0C64-EDBF-2B5A-60DF5B49563E}"/>
              </a:ext>
            </a:extLst>
          </p:cNvPr>
          <p:cNvPicPr>
            <a:picLocks noChangeAspect="1"/>
          </p:cNvPicPr>
          <p:nvPr/>
        </p:nvPicPr>
        <p:blipFill>
          <a:blip r:embed="rId6"/>
          <a:stretch>
            <a:fillRect/>
          </a:stretch>
        </p:blipFill>
        <p:spPr>
          <a:xfrm>
            <a:off x="2828311" y="4876996"/>
            <a:ext cx="2853791" cy="609404"/>
          </a:xfrm>
          <a:prstGeom prst="rect">
            <a:avLst/>
          </a:prstGeom>
        </p:spPr>
      </p:pic>
      <p:pic>
        <p:nvPicPr>
          <p:cNvPr id="15" name="Picture 14">
            <a:extLst>
              <a:ext uri="{FF2B5EF4-FFF2-40B4-BE49-F238E27FC236}">
                <a16:creationId xmlns:a16="http://schemas.microsoft.com/office/drawing/2014/main" id="{07B7C840-E34D-6951-2234-2B401DCDC93A}"/>
              </a:ext>
            </a:extLst>
          </p:cNvPr>
          <p:cNvPicPr>
            <a:picLocks noChangeAspect="1"/>
          </p:cNvPicPr>
          <p:nvPr/>
        </p:nvPicPr>
        <p:blipFill>
          <a:blip r:embed="rId7"/>
          <a:stretch>
            <a:fillRect/>
          </a:stretch>
        </p:blipFill>
        <p:spPr>
          <a:xfrm>
            <a:off x="1200994" y="4018631"/>
            <a:ext cx="5623140" cy="897310"/>
          </a:xfrm>
          <a:prstGeom prst="rect">
            <a:avLst/>
          </a:prstGeom>
        </p:spPr>
      </p:pic>
      <p:pic>
        <p:nvPicPr>
          <p:cNvPr id="17" name="Picture 16">
            <a:extLst>
              <a:ext uri="{FF2B5EF4-FFF2-40B4-BE49-F238E27FC236}">
                <a16:creationId xmlns:a16="http://schemas.microsoft.com/office/drawing/2014/main" id="{174C2658-7850-7101-2DFA-D5E004495D06}"/>
              </a:ext>
            </a:extLst>
          </p:cNvPr>
          <p:cNvPicPr>
            <a:picLocks noChangeAspect="1"/>
          </p:cNvPicPr>
          <p:nvPr/>
        </p:nvPicPr>
        <p:blipFill>
          <a:blip r:embed="rId8"/>
          <a:stretch>
            <a:fillRect/>
          </a:stretch>
        </p:blipFill>
        <p:spPr>
          <a:xfrm>
            <a:off x="3228883" y="5443509"/>
            <a:ext cx="1911206" cy="567823"/>
          </a:xfrm>
          <a:prstGeom prst="rect">
            <a:avLst/>
          </a:prstGeom>
        </p:spPr>
      </p:pic>
      <p:sp>
        <p:nvSpPr>
          <p:cNvPr id="18" name="TextBox 17">
            <a:extLst>
              <a:ext uri="{FF2B5EF4-FFF2-40B4-BE49-F238E27FC236}">
                <a16:creationId xmlns:a16="http://schemas.microsoft.com/office/drawing/2014/main" id="{0FFF2C4E-ED03-C64A-28BB-C149DC432D1B}"/>
              </a:ext>
            </a:extLst>
          </p:cNvPr>
          <p:cNvSpPr txBox="1"/>
          <p:nvPr/>
        </p:nvSpPr>
        <p:spPr>
          <a:xfrm>
            <a:off x="1032933" y="6011334"/>
            <a:ext cx="6326091" cy="369332"/>
          </a:xfrm>
          <a:prstGeom prst="rect">
            <a:avLst/>
          </a:prstGeom>
          <a:noFill/>
        </p:spPr>
        <p:txBody>
          <a:bodyPr wrap="none" rtlCol="0">
            <a:spAutoFit/>
          </a:bodyPr>
          <a:lstStyle/>
          <a:p>
            <a:r>
              <a:rPr lang="en-US" dirty="0"/>
              <a:t>Values for phi 0 and phi 1 can be found in the Lee Kesler tables</a:t>
            </a:r>
          </a:p>
        </p:txBody>
      </p:sp>
      <p:pic>
        <p:nvPicPr>
          <p:cNvPr id="5" name="Picture 4">
            <a:extLst>
              <a:ext uri="{FF2B5EF4-FFF2-40B4-BE49-F238E27FC236}">
                <a16:creationId xmlns:a16="http://schemas.microsoft.com/office/drawing/2014/main" id="{AE93DD09-7C7C-D071-5E73-EB2C79304752}"/>
              </a:ext>
            </a:extLst>
          </p:cNvPr>
          <p:cNvPicPr>
            <a:picLocks noChangeAspect="1"/>
          </p:cNvPicPr>
          <p:nvPr/>
        </p:nvPicPr>
        <p:blipFill>
          <a:blip r:embed="rId9"/>
          <a:stretch>
            <a:fillRect/>
          </a:stretch>
        </p:blipFill>
        <p:spPr>
          <a:xfrm>
            <a:off x="3357318" y="7061157"/>
            <a:ext cx="4369841" cy="762043"/>
          </a:xfrm>
          <a:prstGeom prst="rect">
            <a:avLst/>
          </a:prstGeom>
        </p:spPr>
      </p:pic>
      <p:pic>
        <p:nvPicPr>
          <p:cNvPr id="7" name="Picture 6">
            <a:extLst>
              <a:ext uri="{FF2B5EF4-FFF2-40B4-BE49-F238E27FC236}">
                <a16:creationId xmlns:a16="http://schemas.microsoft.com/office/drawing/2014/main" id="{A1D017EA-44FF-1A2C-55F7-6AC01B0D74F3}"/>
              </a:ext>
            </a:extLst>
          </p:cNvPr>
          <p:cNvPicPr>
            <a:picLocks noChangeAspect="1"/>
          </p:cNvPicPr>
          <p:nvPr/>
        </p:nvPicPr>
        <p:blipFill>
          <a:blip r:embed="rId10"/>
          <a:stretch>
            <a:fillRect/>
          </a:stretch>
        </p:blipFill>
        <p:spPr>
          <a:xfrm>
            <a:off x="1259021" y="7175541"/>
            <a:ext cx="2068559" cy="840352"/>
          </a:xfrm>
          <a:prstGeom prst="rect">
            <a:avLst/>
          </a:prstGeom>
        </p:spPr>
      </p:pic>
      <p:sp>
        <p:nvSpPr>
          <p:cNvPr id="12" name="TextBox 11">
            <a:extLst>
              <a:ext uri="{FF2B5EF4-FFF2-40B4-BE49-F238E27FC236}">
                <a16:creationId xmlns:a16="http://schemas.microsoft.com/office/drawing/2014/main" id="{10A9EA96-5230-5DA6-23C1-4C70E41FA220}"/>
              </a:ext>
            </a:extLst>
          </p:cNvPr>
          <p:cNvSpPr txBox="1"/>
          <p:nvPr/>
        </p:nvSpPr>
        <p:spPr>
          <a:xfrm>
            <a:off x="0" y="6705600"/>
            <a:ext cx="8686800" cy="646331"/>
          </a:xfrm>
          <a:prstGeom prst="rect">
            <a:avLst/>
          </a:prstGeom>
          <a:noFill/>
        </p:spPr>
        <p:txBody>
          <a:bodyPr wrap="square" rtlCol="0">
            <a:spAutoFit/>
          </a:bodyPr>
          <a:lstStyle/>
          <a:p>
            <a:r>
              <a:rPr lang="en-US" dirty="0"/>
              <a:t>We can also use the value for Zi – 1 found on the previous page and sub in the Pitzer Correlations</a:t>
            </a:r>
          </a:p>
        </p:txBody>
      </p:sp>
      <p:pic>
        <p:nvPicPr>
          <p:cNvPr id="16" name="Picture 15">
            <a:extLst>
              <a:ext uri="{FF2B5EF4-FFF2-40B4-BE49-F238E27FC236}">
                <a16:creationId xmlns:a16="http://schemas.microsoft.com/office/drawing/2014/main" id="{4B9FA72D-267B-0551-4CAD-E6613232BB87}"/>
              </a:ext>
            </a:extLst>
          </p:cNvPr>
          <p:cNvPicPr>
            <a:picLocks noChangeAspect="1"/>
          </p:cNvPicPr>
          <p:nvPr/>
        </p:nvPicPr>
        <p:blipFill>
          <a:blip r:embed="rId11"/>
          <a:stretch>
            <a:fillRect/>
          </a:stretch>
        </p:blipFill>
        <p:spPr>
          <a:xfrm>
            <a:off x="361798" y="8403653"/>
            <a:ext cx="3515935" cy="971509"/>
          </a:xfrm>
          <a:prstGeom prst="rect">
            <a:avLst/>
          </a:prstGeom>
        </p:spPr>
      </p:pic>
      <p:sp>
        <p:nvSpPr>
          <p:cNvPr id="19" name="TextBox 18">
            <a:extLst>
              <a:ext uri="{FF2B5EF4-FFF2-40B4-BE49-F238E27FC236}">
                <a16:creationId xmlns:a16="http://schemas.microsoft.com/office/drawing/2014/main" id="{8220D8C4-075C-82AB-7834-FB34BEC197CA}"/>
              </a:ext>
            </a:extLst>
          </p:cNvPr>
          <p:cNvSpPr txBox="1"/>
          <p:nvPr/>
        </p:nvSpPr>
        <p:spPr>
          <a:xfrm>
            <a:off x="0" y="8009467"/>
            <a:ext cx="8686800" cy="369332"/>
          </a:xfrm>
          <a:prstGeom prst="rect">
            <a:avLst/>
          </a:prstGeom>
          <a:noFill/>
        </p:spPr>
        <p:txBody>
          <a:bodyPr wrap="square" rtlCol="0">
            <a:spAutoFit/>
          </a:bodyPr>
          <a:lstStyle/>
          <a:p>
            <a:r>
              <a:rPr lang="en-US" dirty="0"/>
              <a:t>Upon subbing into the equation at the top of the page, we get this</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83FA068-80E5-435D-7C4A-1458621BABE8}"/>
                  </a:ext>
                </a:extLst>
              </p:cNvPr>
              <p:cNvSpPr txBox="1"/>
              <p:nvPr/>
            </p:nvSpPr>
            <p:spPr>
              <a:xfrm>
                <a:off x="551753" y="9628662"/>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20" name="TextBox 19">
                <a:extLst>
                  <a:ext uri="{FF2B5EF4-FFF2-40B4-BE49-F238E27FC236}">
                    <a16:creationId xmlns:a16="http://schemas.microsoft.com/office/drawing/2014/main" id="{C83FA068-80E5-435D-7C4A-1458621BABE8}"/>
                  </a:ext>
                </a:extLst>
              </p:cNvPr>
              <p:cNvSpPr txBox="1">
                <a:spLocks noRot="1" noChangeAspect="1" noMove="1" noResize="1" noEditPoints="1" noAdjustHandles="1" noChangeArrowheads="1" noChangeShapeType="1" noTextEdit="1"/>
              </p:cNvSpPr>
              <p:nvPr/>
            </p:nvSpPr>
            <p:spPr>
              <a:xfrm>
                <a:off x="551753" y="9628662"/>
                <a:ext cx="2011513" cy="578300"/>
              </a:xfrm>
              <a:prstGeom prst="rect">
                <a:avLst/>
              </a:prstGeom>
              <a:blipFill>
                <a:blip r:embed="rId12"/>
                <a:stretch>
                  <a:fillRect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E984BF5-46EF-017C-E22C-F03B0E77A08B}"/>
                  </a:ext>
                </a:extLst>
              </p:cNvPr>
              <p:cNvSpPr txBox="1"/>
              <p:nvPr/>
            </p:nvSpPr>
            <p:spPr>
              <a:xfrm>
                <a:off x="2766559" y="9632381"/>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21" name="TextBox 20">
                <a:extLst>
                  <a:ext uri="{FF2B5EF4-FFF2-40B4-BE49-F238E27FC236}">
                    <a16:creationId xmlns:a16="http://schemas.microsoft.com/office/drawing/2014/main" id="{8E984BF5-46EF-017C-E22C-F03B0E77A08B}"/>
                  </a:ext>
                </a:extLst>
              </p:cNvPr>
              <p:cNvSpPr txBox="1">
                <a:spLocks noRot="1" noChangeAspect="1" noMove="1" noResize="1" noEditPoints="1" noAdjustHandles="1" noChangeArrowheads="1" noChangeShapeType="1" noTextEdit="1"/>
              </p:cNvSpPr>
              <p:nvPr/>
            </p:nvSpPr>
            <p:spPr>
              <a:xfrm>
                <a:off x="2766559" y="9632381"/>
                <a:ext cx="2006575" cy="574581"/>
              </a:xfrm>
              <a:prstGeom prst="rect">
                <a:avLst/>
              </a:prstGeom>
              <a:blipFill>
                <a:blip r:embed="rId13"/>
                <a:stretch>
                  <a:fillRect b="-1064"/>
                </a:stretch>
              </a:blipFill>
            </p:spPr>
            <p:txBody>
              <a:bodyPr/>
              <a:lstStyle/>
              <a:p>
                <a:r>
                  <a:rPr lang="en-US">
                    <a:noFill/>
                  </a:rPr>
                  <a:t> </a:t>
                </a:r>
              </a:p>
            </p:txBody>
          </p:sp>
        </mc:Fallback>
      </mc:AlternateContent>
    </p:spTree>
    <p:extLst>
      <p:ext uri="{BB962C8B-B14F-4D97-AF65-F5344CB8AC3E}">
        <p14:creationId xmlns:p14="http://schemas.microsoft.com/office/powerpoint/2010/main" val="2684990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BD2C6D-FDF3-E5AB-6A1D-EA14093B940D}"/>
              </a:ext>
            </a:extLst>
          </p:cNvPr>
          <p:cNvSpPr txBox="1"/>
          <p:nvPr/>
        </p:nvSpPr>
        <p:spPr>
          <a:xfrm>
            <a:off x="0" y="0"/>
            <a:ext cx="6990953" cy="461665"/>
          </a:xfrm>
          <a:prstGeom prst="rect">
            <a:avLst/>
          </a:prstGeom>
          <a:noFill/>
        </p:spPr>
        <p:txBody>
          <a:bodyPr wrap="none" rtlCol="0">
            <a:spAutoFit/>
          </a:bodyPr>
          <a:lstStyle/>
          <a:p>
            <a:r>
              <a:rPr lang="en-US" sz="2400" dirty="0"/>
              <a:t>Fugacity in vapor liquid </a:t>
            </a:r>
            <a:r>
              <a:rPr lang="en-US" sz="2400" u="sng" dirty="0"/>
              <a:t>equilibrium</a:t>
            </a:r>
            <a:r>
              <a:rPr lang="en-US" sz="2400" dirty="0"/>
              <a:t> for pure species</a:t>
            </a:r>
            <a:endParaRPr lang="en-US" sz="2400" u="sng" dirty="0"/>
          </a:p>
        </p:txBody>
      </p:sp>
      <p:pic>
        <p:nvPicPr>
          <p:cNvPr id="5" name="Picture 4">
            <a:extLst>
              <a:ext uri="{FF2B5EF4-FFF2-40B4-BE49-F238E27FC236}">
                <a16:creationId xmlns:a16="http://schemas.microsoft.com/office/drawing/2014/main" id="{3A57A39F-630D-4A41-45EE-27395E8F3D00}"/>
              </a:ext>
            </a:extLst>
          </p:cNvPr>
          <p:cNvPicPr>
            <a:picLocks noChangeAspect="1"/>
          </p:cNvPicPr>
          <p:nvPr/>
        </p:nvPicPr>
        <p:blipFill>
          <a:blip r:embed="rId2"/>
          <a:stretch>
            <a:fillRect/>
          </a:stretch>
        </p:blipFill>
        <p:spPr>
          <a:xfrm>
            <a:off x="5213230" y="409198"/>
            <a:ext cx="2271303" cy="1009468"/>
          </a:xfrm>
          <a:prstGeom prst="rect">
            <a:avLst/>
          </a:prstGeom>
        </p:spPr>
      </p:pic>
      <p:sp>
        <p:nvSpPr>
          <p:cNvPr id="6" name="TextBox 5">
            <a:extLst>
              <a:ext uri="{FF2B5EF4-FFF2-40B4-BE49-F238E27FC236}">
                <a16:creationId xmlns:a16="http://schemas.microsoft.com/office/drawing/2014/main" id="{B5B11C0B-8FCE-B4EC-341C-946C65721BE7}"/>
              </a:ext>
            </a:extLst>
          </p:cNvPr>
          <p:cNvSpPr txBox="1"/>
          <p:nvPr/>
        </p:nvSpPr>
        <p:spPr>
          <a:xfrm>
            <a:off x="626534" y="526635"/>
            <a:ext cx="4461933" cy="923330"/>
          </a:xfrm>
          <a:prstGeom prst="rect">
            <a:avLst/>
          </a:prstGeom>
          <a:noFill/>
        </p:spPr>
        <p:txBody>
          <a:bodyPr wrap="square" rtlCol="0">
            <a:spAutoFit/>
          </a:bodyPr>
          <a:lstStyle/>
          <a:p>
            <a:r>
              <a:rPr lang="en-US" dirty="0"/>
              <a:t>Because the saturated system is at the same temperature and pressure, delta G is zero, and the fugacity must be the same</a:t>
            </a:r>
          </a:p>
        </p:txBody>
      </p:sp>
      <p:pic>
        <p:nvPicPr>
          <p:cNvPr id="8" name="Picture 7">
            <a:extLst>
              <a:ext uri="{FF2B5EF4-FFF2-40B4-BE49-F238E27FC236}">
                <a16:creationId xmlns:a16="http://schemas.microsoft.com/office/drawing/2014/main" id="{BFF61322-7F24-91A8-26C9-841EBFEC85B8}"/>
              </a:ext>
            </a:extLst>
          </p:cNvPr>
          <p:cNvPicPr>
            <a:picLocks noChangeAspect="1"/>
          </p:cNvPicPr>
          <p:nvPr/>
        </p:nvPicPr>
        <p:blipFill>
          <a:blip r:embed="rId3"/>
          <a:stretch>
            <a:fillRect/>
          </a:stretch>
        </p:blipFill>
        <p:spPr>
          <a:xfrm>
            <a:off x="1319130" y="1391791"/>
            <a:ext cx="2257537" cy="1009467"/>
          </a:xfrm>
          <a:prstGeom prst="rect">
            <a:avLst/>
          </a:prstGeom>
        </p:spPr>
      </p:pic>
      <p:pic>
        <p:nvPicPr>
          <p:cNvPr id="10" name="Picture 9">
            <a:extLst>
              <a:ext uri="{FF2B5EF4-FFF2-40B4-BE49-F238E27FC236}">
                <a16:creationId xmlns:a16="http://schemas.microsoft.com/office/drawing/2014/main" id="{00266CCB-2E25-28DD-8D80-2892CC2C9CE4}"/>
              </a:ext>
            </a:extLst>
          </p:cNvPr>
          <p:cNvPicPr>
            <a:picLocks noChangeAspect="1"/>
          </p:cNvPicPr>
          <p:nvPr/>
        </p:nvPicPr>
        <p:blipFill>
          <a:blip r:embed="rId4"/>
          <a:stretch>
            <a:fillRect/>
          </a:stretch>
        </p:blipFill>
        <p:spPr>
          <a:xfrm>
            <a:off x="4008952" y="1374857"/>
            <a:ext cx="2408555" cy="1009468"/>
          </a:xfrm>
          <a:prstGeom prst="rect">
            <a:avLst/>
          </a:prstGeom>
        </p:spPr>
      </p:pic>
      <p:sp>
        <p:nvSpPr>
          <p:cNvPr id="4" name="TextBox 3">
            <a:extLst>
              <a:ext uri="{FF2B5EF4-FFF2-40B4-BE49-F238E27FC236}">
                <a16:creationId xmlns:a16="http://schemas.microsoft.com/office/drawing/2014/main" id="{29577D06-9B70-059E-482C-CB6DA8D4BD99}"/>
              </a:ext>
            </a:extLst>
          </p:cNvPr>
          <p:cNvSpPr txBox="1"/>
          <p:nvPr/>
        </p:nvSpPr>
        <p:spPr>
          <a:xfrm>
            <a:off x="-58636" y="2199659"/>
            <a:ext cx="3328219" cy="461665"/>
          </a:xfrm>
          <a:prstGeom prst="rect">
            <a:avLst/>
          </a:prstGeom>
          <a:noFill/>
        </p:spPr>
        <p:txBody>
          <a:bodyPr wrap="none" rtlCol="0">
            <a:spAutoFit/>
          </a:bodyPr>
          <a:lstStyle/>
          <a:p>
            <a:r>
              <a:rPr lang="en-US" sz="2400" dirty="0"/>
              <a:t>Fugacity of a pure liquid</a:t>
            </a:r>
          </a:p>
        </p:txBody>
      </p:sp>
      <p:pic>
        <p:nvPicPr>
          <p:cNvPr id="9" name="Picture 8">
            <a:extLst>
              <a:ext uri="{FF2B5EF4-FFF2-40B4-BE49-F238E27FC236}">
                <a16:creationId xmlns:a16="http://schemas.microsoft.com/office/drawing/2014/main" id="{BBE4B642-ACF1-F108-CDA0-E0AC8E264FE6}"/>
              </a:ext>
            </a:extLst>
          </p:cNvPr>
          <p:cNvPicPr>
            <a:picLocks noChangeAspect="1"/>
          </p:cNvPicPr>
          <p:nvPr/>
        </p:nvPicPr>
        <p:blipFill>
          <a:blip r:embed="rId5"/>
          <a:stretch>
            <a:fillRect/>
          </a:stretch>
        </p:blipFill>
        <p:spPr>
          <a:xfrm>
            <a:off x="1413535" y="3031947"/>
            <a:ext cx="5457452" cy="1623242"/>
          </a:xfrm>
          <a:prstGeom prst="rect">
            <a:avLst/>
          </a:prstGeom>
        </p:spPr>
      </p:pic>
      <p:sp>
        <p:nvSpPr>
          <p:cNvPr id="11" name="TextBox 10">
            <a:extLst>
              <a:ext uri="{FF2B5EF4-FFF2-40B4-BE49-F238E27FC236}">
                <a16:creationId xmlns:a16="http://schemas.microsoft.com/office/drawing/2014/main" id="{F67EFFD6-2A26-E1C5-B04B-66D3292DA715}"/>
              </a:ext>
            </a:extLst>
          </p:cNvPr>
          <p:cNvSpPr txBox="1"/>
          <p:nvPr/>
        </p:nvSpPr>
        <p:spPr>
          <a:xfrm>
            <a:off x="1" y="2843770"/>
            <a:ext cx="8730146" cy="646331"/>
          </a:xfrm>
          <a:prstGeom prst="rect">
            <a:avLst/>
          </a:prstGeom>
          <a:noFill/>
        </p:spPr>
        <p:txBody>
          <a:bodyPr wrap="square" rtlCol="0">
            <a:spAutoFit/>
          </a:bodyPr>
          <a:lstStyle/>
          <a:p>
            <a:r>
              <a:rPr lang="en-US" dirty="0"/>
              <a:t>This is our starting point for finding the fugacity of a liquid. It is essentially a bunch of fractions that cancel out.</a:t>
            </a:r>
          </a:p>
        </p:txBody>
      </p:sp>
      <p:sp>
        <p:nvSpPr>
          <p:cNvPr id="12" name="TextBox 11">
            <a:extLst>
              <a:ext uri="{FF2B5EF4-FFF2-40B4-BE49-F238E27FC236}">
                <a16:creationId xmlns:a16="http://schemas.microsoft.com/office/drawing/2014/main" id="{E1F60822-F533-2113-6CD4-F32F0E3CE55F}"/>
              </a:ext>
            </a:extLst>
          </p:cNvPr>
          <p:cNvSpPr txBox="1"/>
          <p:nvPr/>
        </p:nvSpPr>
        <p:spPr>
          <a:xfrm>
            <a:off x="-43940" y="4730539"/>
            <a:ext cx="8742778" cy="2308324"/>
          </a:xfrm>
          <a:prstGeom prst="rect">
            <a:avLst/>
          </a:prstGeom>
          <a:noFill/>
        </p:spPr>
        <p:txBody>
          <a:bodyPr wrap="none" rtlCol="0">
            <a:spAutoFit/>
          </a:bodyPr>
          <a:lstStyle/>
          <a:p>
            <a:r>
              <a:rPr lang="en-US" dirty="0"/>
              <a:t>Equation A is the fugacity coefficient at saturation pressure, and can be represented as</a:t>
            </a:r>
          </a:p>
          <a:p>
            <a:endParaRPr lang="en-US" dirty="0"/>
          </a:p>
          <a:p>
            <a:endParaRPr lang="en-US" dirty="0"/>
          </a:p>
          <a:p>
            <a:endParaRPr lang="en-US" dirty="0"/>
          </a:p>
          <a:p>
            <a:endParaRPr lang="en-US" dirty="0"/>
          </a:p>
          <a:p>
            <a:r>
              <a:rPr lang="en-US" dirty="0"/>
              <a:t>Equation B is 1</a:t>
            </a:r>
          </a:p>
          <a:p>
            <a:r>
              <a:rPr lang="en-US" dirty="0"/>
              <a:t>Equation C:</a:t>
            </a:r>
          </a:p>
          <a:p>
            <a:endParaRPr lang="en-US" dirty="0"/>
          </a:p>
        </p:txBody>
      </p:sp>
      <p:pic>
        <p:nvPicPr>
          <p:cNvPr id="14" name="Picture 13">
            <a:extLst>
              <a:ext uri="{FF2B5EF4-FFF2-40B4-BE49-F238E27FC236}">
                <a16:creationId xmlns:a16="http://schemas.microsoft.com/office/drawing/2014/main" id="{333F3755-6098-3869-1A3B-58A824FAE5D7}"/>
              </a:ext>
            </a:extLst>
          </p:cNvPr>
          <p:cNvPicPr>
            <a:picLocks noChangeAspect="1"/>
          </p:cNvPicPr>
          <p:nvPr/>
        </p:nvPicPr>
        <p:blipFill>
          <a:blip r:embed="rId6"/>
          <a:stretch>
            <a:fillRect/>
          </a:stretch>
        </p:blipFill>
        <p:spPr>
          <a:xfrm>
            <a:off x="164859" y="5107902"/>
            <a:ext cx="4275893" cy="902828"/>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8E70C39-E707-ADB7-5B95-50D211AD54D9}"/>
                  </a:ext>
                </a:extLst>
              </p:cNvPr>
              <p:cNvSpPr txBox="1"/>
              <p:nvPr/>
            </p:nvSpPr>
            <p:spPr>
              <a:xfrm>
                <a:off x="626534" y="7114213"/>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 name="TextBox 1">
                <a:extLst>
                  <a:ext uri="{FF2B5EF4-FFF2-40B4-BE49-F238E27FC236}">
                    <a16:creationId xmlns:a16="http://schemas.microsoft.com/office/drawing/2014/main" id="{38E70C39-E707-ADB7-5B95-50D211AD54D9}"/>
                  </a:ext>
                </a:extLst>
              </p:cNvPr>
              <p:cNvSpPr txBox="1">
                <a:spLocks noRot="1" noChangeAspect="1" noMove="1" noResize="1" noEditPoints="1" noAdjustHandles="1" noChangeArrowheads="1" noChangeShapeType="1" noTextEdit="1"/>
              </p:cNvSpPr>
              <p:nvPr/>
            </p:nvSpPr>
            <p:spPr>
              <a:xfrm>
                <a:off x="626534" y="7114213"/>
                <a:ext cx="2313647" cy="369332"/>
              </a:xfrm>
              <a:prstGeom prst="rect">
                <a:avLst/>
              </a:prstGeom>
              <a:blipFill>
                <a:blip r:embed="rId7"/>
                <a:stretch>
                  <a:fillRect l="-2902" r="-2639" b="-491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A05C19A-D7A9-1664-5BF3-E4DD4D9015A1}"/>
              </a:ext>
            </a:extLst>
          </p:cNvPr>
          <p:cNvSpPr txBox="1"/>
          <p:nvPr/>
        </p:nvSpPr>
        <p:spPr>
          <a:xfrm>
            <a:off x="626534" y="6744881"/>
            <a:ext cx="2352952" cy="369332"/>
          </a:xfrm>
          <a:prstGeom prst="rect">
            <a:avLst/>
          </a:prstGeom>
          <a:noFill/>
        </p:spPr>
        <p:txBody>
          <a:bodyPr wrap="none" rtlCol="0">
            <a:spAutoFit/>
          </a:bodyPr>
          <a:lstStyle/>
          <a:p>
            <a:r>
              <a:rPr lang="en-US" dirty="0"/>
              <a:t>First, we Start with dG</a:t>
            </a:r>
          </a:p>
        </p:txBody>
      </p:sp>
      <p:pic>
        <p:nvPicPr>
          <p:cNvPr id="15" name="Picture 14">
            <a:extLst>
              <a:ext uri="{FF2B5EF4-FFF2-40B4-BE49-F238E27FC236}">
                <a16:creationId xmlns:a16="http://schemas.microsoft.com/office/drawing/2014/main" id="{C5213725-A2E2-0A6E-30D3-543CE261F02C}"/>
              </a:ext>
            </a:extLst>
          </p:cNvPr>
          <p:cNvPicPr>
            <a:picLocks noChangeAspect="1"/>
          </p:cNvPicPr>
          <p:nvPr/>
        </p:nvPicPr>
        <p:blipFill>
          <a:blip r:embed="rId8"/>
          <a:stretch>
            <a:fillRect/>
          </a:stretch>
        </p:blipFill>
        <p:spPr>
          <a:xfrm>
            <a:off x="333074" y="7773014"/>
            <a:ext cx="2952323" cy="948961"/>
          </a:xfrm>
          <a:prstGeom prst="rect">
            <a:avLst/>
          </a:prstGeom>
        </p:spPr>
      </p:pic>
      <p:sp>
        <p:nvSpPr>
          <p:cNvPr id="16" name="TextBox 15">
            <a:extLst>
              <a:ext uri="{FF2B5EF4-FFF2-40B4-BE49-F238E27FC236}">
                <a16:creationId xmlns:a16="http://schemas.microsoft.com/office/drawing/2014/main" id="{356FD73F-78CD-6D09-A2F4-99948A61D329}"/>
              </a:ext>
            </a:extLst>
          </p:cNvPr>
          <p:cNvSpPr txBox="1"/>
          <p:nvPr/>
        </p:nvSpPr>
        <p:spPr>
          <a:xfrm>
            <a:off x="301375" y="7558895"/>
            <a:ext cx="2984022" cy="369332"/>
          </a:xfrm>
          <a:prstGeom prst="rect">
            <a:avLst/>
          </a:prstGeom>
          <a:noFill/>
        </p:spPr>
        <p:txBody>
          <a:bodyPr wrap="none" rtlCol="0">
            <a:spAutoFit/>
          </a:bodyPr>
          <a:lstStyle/>
          <a:p>
            <a:r>
              <a:rPr lang="en-US" dirty="0"/>
              <a:t>Integrating at constant temp</a:t>
            </a:r>
          </a:p>
        </p:txBody>
      </p:sp>
      <p:pic>
        <p:nvPicPr>
          <p:cNvPr id="21" name="Picture 20">
            <a:extLst>
              <a:ext uri="{FF2B5EF4-FFF2-40B4-BE49-F238E27FC236}">
                <a16:creationId xmlns:a16="http://schemas.microsoft.com/office/drawing/2014/main" id="{22A3435E-6463-FA6E-B679-71C03717F95C}"/>
              </a:ext>
            </a:extLst>
          </p:cNvPr>
          <p:cNvPicPr>
            <a:picLocks noChangeAspect="1"/>
          </p:cNvPicPr>
          <p:nvPr/>
        </p:nvPicPr>
        <p:blipFill>
          <a:blip r:embed="rId9"/>
          <a:stretch>
            <a:fillRect/>
          </a:stretch>
        </p:blipFill>
        <p:spPr>
          <a:xfrm>
            <a:off x="328356" y="9121511"/>
            <a:ext cx="2986537" cy="1102722"/>
          </a:xfrm>
          <a:prstGeom prst="rect">
            <a:avLst/>
          </a:prstGeom>
        </p:spPr>
      </p:pic>
      <p:pic>
        <p:nvPicPr>
          <p:cNvPr id="18" name="Picture 17">
            <a:extLst>
              <a:ext uri="{FF2B5EF4-FFF2-40B4-BE49-F238E27FC236}">
                <a16:creationId xmlns:a16="http://schemas.microsoft.com/office/drawing/2014/main" id="{CC053E0F-4B85-E968-4A9A-8F7C8FB0F82B}"/>
              </a:ext>
            </a:extLst>
          </p:cNvPr>
          <p:cNvPicPr>
            <a:picLocks noChangeAspect="1"/>
          </p:cNvPicPr>
          <p:nvPr/>
        </p:nvPicPr>
        <p:blipFill>
          <a:blip r:embed="rId10"/>
          <a:stretch>
            <a:fillRect/>
          </a:stretch>
        </p:blipFill>
        <p:spPr>
          <a:xfrm>
            <a:off x="357853" y="8952085"/>
            <a:ext cx="2927544" cy="415936"/>
          </a:xfrm>
          <a:prstGeom prst="rect">
            <a:avLst/>
          </a:prstGeom>
        </p:spPr>
      </p:pic>
      <p:sp>
        <p:nvSpPr>
          <p:cNvPr id="22" name="TextBox 21">
            <a:extLst>
              <a:ext uri="{FF2B5EF4-FFF2-40B4-BE49-F238E27FC236}">
                <a16:creationId xmlns:a16="http://schemas.microsoft.com/office/drawing/2014/main" id="{A85E345D-88D1-843C-F8FA-E54A7EAE4A97}"/>
              </a:ext>
            </a:extLst>
          </p:cNvPr>
          <p:cNvSpPr txBox="1"/>
          <p:nvPr/>
        </p:nvSpPr>
        <p:spPr>
          <a:xfrm>
            <a:off x="-58636" y="8636739"/>
            <a:ext cx="4629484" cy="369332"/>
          </a:xfrm>
          <a:prstGeom prst="rect">
            <a:avLst/>
          </a:prstGeom>
          <a:noFill/>
        </p:spPr>
        <p:txBody>
          <a:bodyPr wrap="square" rtlCol="0">
            <a:spAutoFit/>
          </a:bodyPr>
          <a:lstStyle/>
          <a:p>
            <a:r>
              <a:rPr lang="en-US" dirty="0"/>
              <a:t>By using this equation (definition of fugacity):</a:t>
            </a:r>
          </a:p>
        </p:txBody>
      </p:sp>
      <p:pic>
        <p:nvPicPr>
          <p:cNvPr id="24" name="Picture 23">
            <a:extLst>
              <a:ext uri="{FF2B5EF4-FFF2-40B4-BE49-F238E27FC236}">
                <a16:creationId xmlns:a16="http://schemas.microsoft.com/office/drawing/2014/main" id="{21EC66A3-AE74-2D32-36FC-F73BB1837399}"/>
              </a:ext>
            </a:extLst>
          </p:cNvPr>
          <p:cNvPicPr>
            <a:picLocks noChangeAspect="1"/>
          </p:cNvPicPr>
          <p:nvPr/>
        </p:nvPicPr>
        <p:blipFill>
          <a:blip r:embed="rId11"/>
          <a:stretch>
            <a:fillRect/>
          </a:stretch>
        </p:blipFill>
        <p:spPr>
          <a:xfrm>
            <a:off x="276404" y="9938521"/>
            <a:ext cx="2989858" cy="972776"/>
          </a:xfrm>
          <a:prstGeom prst="rect">
            <a:avLst/>
          </a:prstGeom>
        </p:spPr>
      </p:pic>
      <p:cxnSp>
        <p:nvCxnSpPr>
          <p:cNvPr id="26" name="Straight Arrow Connector 25">
            <a:extLst>
              <a:ext uri="{FF2B5EF4-FFF2-40B4-BE49-F238E27FC236}">
                <a16:creationId xmlns:a16="http://schemas.microsoft.com/office/drawing/2014/main" id="{79B1375C-65A2-D304-1BCB-F11C96CD8159}"/>
              </a:ext>
            </a:extLst>
          </p:cNvPr>
          <p:cNvCxnSpPr>
            <a:cxnSpLocks/>
            <a:stCxn id="18" idx="2"/>
          </p:cNvCxnSpPr>
          <p:nvPr/>
        </p:nvCxnSpPr>
        <p:spPr>
          <a:xfrm>
            <a:off x="1821625" y="9368021"/>
            <a:ext cx="0" cy="205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A7A96ABF-56F8-726F-30DD-6D19B900DE86}"/>
              </a:ext>
            </a:extLst>
          </p:cNvPr>
          <p:cNvCxnSpPr>
            <a:cxnSpLocks/>
          </p:cNvCxnSpPr>
          <p:nvPr/>
        </p:nvCxnSpPr>
        <p:spPr>
          <a:xfrm flipH="1">
            <a:off x="1783357" y="9935525"/>
            <a:ext cx="19653" cy="2443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1" name="Picture 40">
            <a:extLst>
              <a:ext uri="{FF2B5EF4-FFF2-40B4-BE49-F238E27FC236}">
                <a16:creationId xmlns:a16="http://schemas.microsoft.com/office/drawing/2014/main" id="{B60F3E42-2C19-76E2-2324-D9D6CB638C9E}"/>
              </a:ext>
            </a:extLst>
          </p:cNvPr>
          <p:cNvPicPr>
            <a:picLocks noChangeAspect="1"/>
          </p:cNvPicPr>
          <p:nvPr/>
        </p:nvPicPr>
        <p:blipFill>
          <a:blip r:embed="rId12"/>
          <a:stretch>
            <a:fillRect/>
          </a:stretch>
        </p:blipFill>
        <p:spPr>
          <a:xfrm>
            <a:off x="4246680" y="6549862"/>
            <a:ext cx="3366718" cy="838454"/>
          </a:xfrm>
          <a:prstGeom prst="rect">
            <a:avLst/>
          </a:prstGeom>
        </p:spPr>
      </p:pic>
      <p:cxnSp>
        <p:nvCxnSpPr>
          <p:cNvPr id="30" name="Straight Arrow Connector 29">
            <a:extLst>
              <a:ext uri="{FF2B5EF4-FFF2-40B4-BE49-F238E27FC236}">
                <a16:creationId xmlns:a16="http://schemas.microsoft.com/office/drawing/2014/main" id="{1B9AE02F-4EB3-EEE0-B412-C1C8299A4626}"/>
              </a:ext>
            </a:extLst>
          </p:cNvPr>
          <p:cNvCxnSpPr>
            <a:cxnSpLocks/>
            <a:stCxn id="24" idx="3"/>
          </p:cNvCxnSpPr>
          <p:nvPr/>
        </p:nvCxnSpPr>
        <p:spPr>
          <a:xfrm flipV="1">
            <a:off x="3266262" y="7191815"/>
            <a:ext cx="1304586" cy="32330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7815D202-9D30-88EB-61E7-A36AD6F77104}"/>
              </a:ext>
            </a:extLst>
          </p:cNvPr>
          <p:cNvSpPr txBox="1"/>
          <p:nvPr/>
        </p:nvSpPr>
        <p:spPr>
          <a:xfrm>
            <a:off x="4484335" y="7550186"/>
            <a:ext cx="2994922" cy="1200329"/>
          </a:xfrm>
          <a:prstGeom prst="rect">
            <a:avLst/>
          </a:prstGeom>
          <a:noFill/>
        </p:spPr>
        <p:txBody>
          <a:bodyPr wrap="none" rtlCol="0">
            <a:spAutoFit/>
          </a:bodyPr>
          <a:lstStyle/>
          <a:p>
            <a:r>
              <a:rPr lang="en-US" dirty="0"/>
              <a:t>Simplifying and subbing</a:t>
            </a:r>
          </a:p>
          <a:p>
            <a:r>
              <a:rPr lang="en-US" dirty="0"/>
              <a:t>in the fugacity coefficient for</a:t>
            </a:r>
          </a:p>
          <a:p>
            <a:r>
              <a:rPr lang="en-US" dirty="0"/>
              <a:t>The fugacity at saturation </a:t>
            </a:r>
          </a:p>
          <a:p>
            <a:r>
              <a:rPr lang="en-US" dirty="0"/>
              <a:t>conditions</a:t>
            </a:r>
          </a:p>
        </p:txBody>
      </p:sp>
      <p:sp>
        <p:nvSpPr>
          <p:cNvPr id="42" name="TextBox 41">
            <a:extLst>
              <a:ext uri="{FF2B5EF4-FFF2-40B4-BE49-F238E27FC236}">
                <a16:creationId xmlns:a16="http://schemas.microsoft.com/office/drawing/2014/main" id="{BE99273F-02A1-885F-2592-AC8EDF2B1EDD}"/>
              </a:ext>
            </a:extLst>
          </p:cNvPr>
          <p:cNvSpPr txBox="1"/>
          <p:nvPr/>
        </p:nvSpPr>
        <p:spPr>
          <a:xfrm>
            <a:off x="3918555" y="6298594"/>
            <a:ext cx="3965445" cy="369332"/>
          </a:xfrm>
          <a:prstGeom prst="rect">
            <a:avLst/>
          </a:prstGeom>
          <a:noFill/>
        </p:spPr>
        <p:txBody>
          <a:bodyPr wrap="none" rtlCol="0">
            <a:spAutoFit/>
          </a:bodyPr>
          <a:lstStyle/>
          <a:p>
            <a:r>
              <a:rPr lang="en-US" dirty="0"/>
              <a:t>(The exponential is the Poynting factor)</a:t>
            </a:r>
          </a:p>
        </p:txBody>
      </p:sp>
      <p:pic>
        <p:nvPicPr>
          <p:cNvPr id="44" name="Picture 43">
            <a:extLst>
              <a:ext uri="{FF2B5EF4-FFF2-40B4-BE49-F238E27FC236}">
                <a16:creationId xmlns:a16="http://schemas.microsoft.com/office/drawing/2014/main" id="{0247982E-F232-89C6-46DD-7BD6F070946E}"/>
              </a:ext>
            </a:extLst>
          </p:cNvPr>
          <p:cNvPicPr>
            <a:picLocks noChangeAspect="1"/>
          </p:cNvPicPr>
          <p:nvPr/>
        </p:nvPicPr>
        <p:blipFill>
          <a:blip r:embed="rId13"/>
          <a:stretch>
            <a:fillRect/>
          </a:stretch>
        </p:blipFill>
        <p:spPr>
          <a:xfrm>
            <a:off x="4026437" y="9508365"/>
            <a:ext cx="4131372" cy="974264"/>
          </a:xfrm>
          <a:prstGeom prst="rect">
            <a:avLst/>
          </a:prstGeom>
        </p:spPr>
      </p:pic>
      <p:pic>
        <p:nvPicPr>
          <p:cNvPr id="46" name="Picture 45">
            <a:extLst>
              <a:ext uri="{FF2B5EF4-FFF2-40B4-BE49-F238E27FC236}">
                <a16:creationId xmlns:a16="http://schemas.microsoft.com/office/drawing/2014/main" id="{A4EF0C13-8B5A-9AE8-9EF7-C007FC65E3EF}"/>
              </a:ext>
            </a:extLst>
          </p:cNvPr>
          <p:cNvPicPr>
            <a:picLocks noChangeAspect="1"/>
          </p:cNvPicPr>
          <p:nvPr/>
        </p:nvPicPr>
        <p:blipFill>
          <a:blip r:embed="rId14"/>
          <a:stretch>
            <a:fillRect/>
          </a:stretch>
        </p:blipFill>
        <p:spPr>
          <a:xfrm>
            <a:off x="3642366" y="10387920"/>
            <a:ext cx="4678860" cy="1123542"/>
          </a:xfrm>
          <a:prstGeom prst="rect">
            <a:avLst/>
          </a:prstGeom>
        </p:spPr>
      </p:pic>
      <p:sp>
        <p:nvSpPr>
          <p:cNvPr id="47" name="TextBox 46">
            <a:extLst>
              <a:ext uri="{FF2B5EF4-FFF2-40B4-BE49-F238E27FC236}">
                <a16:creationId xmlns:a16="http://schemas.microsoft.com/office/drawing/2014/main" id="{E3F53E6D-9FBD-A898-F578-F7E00CFE3502}"/>
              </a:ext>
            </a:extLst>
          </p:cNvPr>
          <p:cNvSpPr txBox="1"/>
          <p:nvPr/>
        </p:nvSpPr>
        <p:spPr>
          <a:xfrm>
            <a:off x="4142261" y="9160053"/>
            <a:ext cx="4544539" cy="646331"/>
          </a:xfrm>
          <a:prstGeom prst="rect">
            <a:avLst/>
          </a:prstGeom>
          <a:noFill/>
        </p:spPr>
        <p:txBody>
          <a:bodyPr wrap="square" rtlCol="0">
            <a:spAutoFit/>
          </a:bodyPr>
          <a:lstStyle/>
          <a:p>
            <a:pPr algn="ctr"/>
            <a:r>
              <a:rPr lang="en-US" dirty="0"/>
              <a:t>By subbing in the 2</a:t>
            </a:r>
            <a:r>
              <a:rPr lang="en-US" baseline="30000" dirty="0"/>
              <a:t>nd</a:t>
            </a:r>
            <a:r>
              <a:rPr lang="en-US" dirty="0"/>
              <a:t> virial coefficient to equation A</a:t>
            </a:r>
          </a:p>
        </p:txBody>
      </p:sp>
      <p:sp>
        <p:nvSpPr>
          <p:cNvPr id="48" name="TextBox 47">
            <a:extLst>
              <a:ext uri="{FF2B5EF4-FFF2-40B4-BE49-F238E27FC236}">
                <a16:creationId xmlns:a16="http://schemas.microsoft.com/office/drawing/2014/main" id="{FF706B33-5B16-6537-43E0-AB533AB14F33}"/>
              </a:ext>
            </a:extLst>
          </p:cNvPr>
          <p:cNvSpPr txBox="1"/>
          <p:nvPr/>
        </p:nvSpPr>
        <p:spPr>
          <a:xfrm>
            <a:off x="237066" y="10803466"/>
            <a:ext cx="3066545" cy="369332"/>
          </a:xfrm>
          <a:prstGeom prst="rect">
            <a:avLst/>
          </a:prstGeom>
          <a:noFill/>
        </p:spPr>
        <p:txBody>
          <a:bodyPr wrap="none" rtlCol="0">
            <a:spAutoFit/>
          </a:bodyPr>
          <a:lstStyle/>
          <a:p>
            <a:r>
              <a:rPr lang="en-US" dirty="0"/>
              <a:t>Valid for incompressible fluid</a:t>
            </a:r>
          </a:p>
        </p:txBody>
      </p:sp>
    </p:spTree>
    <p:extLst>
      <p:ext uri="{BB962C8B-B14F-4D97-AF65-F5344CB8AC3E}">
        <p14:creationId xmlns:p14="http://schemas.microsoft.com/office/powerpoint/2010/main" val="2251163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8193B5-A20A-7B2C-ACB2-212FDC32CE14}"/>
              </a:ext>
            </a:extLst>
          </p:cNvPr>
          <p:cNvSpPr txBox="1"/>
          <p:nvPr/>
        </p:nvSpPr>
        <p:spPr>
          <a:xfrm>
            <a:off x="0" y="0"/>
            <a:ext cx="2719014" cy="461665"/>
          </a:xfrm>
          <a:prstGeom prst="rect">
            <a:avLst/>
          </a:prstGeom>
          <a:noFill/>
        </p:spPr>
        <p:txBody>
          <a:bodyPr wrap="none" rtlCol="0">
            <a:spAutoFit/>
          </a:bodyPr>
          <a:lstStyle/>
          <a:p>
            <a:r>
              <a:rPr lang="en-US" sz="2400" dirty="0"/>
              <a:t>Species in Solution</a:t>
            </a:r>
          </a:p>
        </p:txBody>
      </p:sp>
      <p:pic>
        <p:nvPicPr>
          <p:cNvPr id="6" name="Picture 5">
            <a:extLst>
              <a:ext uri="{FF2B5EF4-FFF2-40B4-BE49-F238E27FC236}">
                <a16:creationId xmlns:a16="http://schemas.microsoft.com/office/drawing/2014/main" id="{428CC1C7-7F8C-91FB-B514-3C5B205F650E}"/>
              </a:ext>
            </a:extLst>
          </p:cNvPr>
          <p:cNvPicPr>
            <a:picLocks noChangeAspect="1"/>
          </p:cNvPicPr>
          <p:nvPr/>
        </p:nvPicPr>
        <p:blipFill>
          <a:blip r:embed="rId2"/>
          <a:stretch>
            <a:fillRect/>
          </a:stretch>
        </p:blipFill>
        <p:spPr>
          <a:xfrm>
            <a:off x="498465" y="2218512"/>
            <a:ext cx="2927544" cy="415936"/>
          </a:xfrm>
          <a:prstGeom prst="rect">
            <a:avLst/>
          </a:prstGeom>
        </p:spPr>
      </p:pic>
      <p:pic>
        <p:nvPicPr>
          <p:cNvPr id="8" name="Picture 7">
            <a:extLst>
              <a:ext uri="{FF2B5EF4-FFF2-40B4-BE49-F238E27FC236}">
                <a16:creationId xmlns:a16="http://schemas.microsoft.com/office/drawing/2014/main" id="{A8E3BC6B-DDBD-C614-19E1-4C303D30C08F}"/>
              </a:ext>
            </a:extLst>
          </p:cNvPr>
          <p:cNvPicPr>
            <a:picLocks noChangeAspect="1"/>
          </p:cNvPicPr>
          <p:nvPr/>
        </p:nvPicPr>
        <p:blipFill>
          <a:blip r:embed="rId3"/>
          <a:stretch>
            <a:fillRect/>
          </a:stretch>
        </p:blipFill>
        <p:spPr>
          <a:xfrm>
            <a:off x="319321" y="985773"/>
            <a:ext cx="5834980" cy="711188"/>
          </a:xfrm>
          <a:prstGeom prst="rect">
            <a:avLst/>
          </a:prstGeom>
        </p:spPr>
      </p:pic>
      <p:pic>
        <p:nvPicPr>
          <p:cNvPr id="12" name="Picture 11">
            <a:extLst>
              <a:ext uri="{FF2B5EF4-FFF2-40B4-BE49-F238E27FC236}">
                <a16:creationId xmlns:a16="http://schemas.microsoft.com/office/drawing/2014/main" id="{C577A0A5-ECC0-0E4D-7E3D-CF8E52BE622E}"/>
              </a:ext>
            </a:extLst>
          </p:cNvPr>
          <p:cNvPicPr>
            <a:picLocks noChangeAspect="1"/>
          </p:cNvPicPr>
          <p:nvPr/>
        </p:nvPicPr>
        <p:blipFill>
          <a:blip r:embed="rId4"/>
          <a:stretch>
            <a:fillRect/>
          </a:stretch>
        </p:blipFill>
        <p:spPr>
          <a:xfrm>
            <a:off x="900051" y="3450078"/>
            <a:ext cx="2336760" cy="849731"/>
          </a:xfrm>
          <a:prstGeom prst="rect">
            <a:avLst/>
          </a:prstGeom>
        </p:spPr>
      </p:pic>
      <p:pic>
        <p:nvPicPr>
          <p:cNvPr id="14" name="Picture 13">
            <a:extLst>
              <a:ext uri="{FF2B5EF4-FFF2-40B4-BE49-F238E27FC236}">
                <a16:creationId xmlns:a16="http://schemas.microsoft.com/office/drawing/2014/main" id="{CC1EE3BC-BD56-0F8E-E354-EA78A0ABF6E6}"/>
              </a:ext>
            </a:extLst>
          </p:cNvPr>
          <p:cNvPicPr>
            <a:picLocks noChangeAspect="1"/>
          </p:cNvPicPr>
          <p:nvPr/>
        </p:nvPicPr>
        <p:blipFill>
          <a:blip r:embed="rId5"/>
          <a:stretch>
            <a:fillRect/>
          </a:stretch>
        </p:blipFill>
        <p:spPr>
          <a:xfrm>
            <a:off x="3426009" y="3366788"/>
            <a:ext cx="1413997" cy="1016310"/>
          </a:xfrm>
          <a:prstGeom prst="rect">
            <a:avLst/>
          </a:prstGeom>
        </p:spPr>
      </p:pic>
      <p:pic>
        <p:nvPicPr>
          <p:cNvPr id="16" name="Picture 15">
            <a:extLst>
              <a:ext uri="{FF2B5EF4-FFF2-40B4-BE49-F238E27FC236}">
                <a16:creationId xmlns:a16="http://schemas.microsoft.com/office/drawing/2014/main" id="{0CC1F7C9-0F31-431B-E2D5-16332F4BBC41}"/>
              </a:ext>
            </a:extLst>
          </p:cNvPr>
          <p:cNvPicPr>
            <a:picLocks noChangeAspect="1"/>
          </p:cNvPicPr>
          <p:nvPr/>
        </p:nvPicPr>
        <p:blipFill>
          <a:blip r:embed="rId6"/>
          <a:stretch>
            <a:fillRect/>
          </a:stretch>
        </p:blipFill>
        <p:spPr>
          <a:xfrm>
            <a:off x="5338268" y="3550814"/>
            <a:ext cx="1296513" cy="648257"/>
          </a:xfrm>
          <a:prstGeom prst="rect">
            <a:avLst/>
          </a:prstGeom>
        </p:spPr>
      </p:pic>
      <p:pic>
        <p:nvPicPr>
          <p:cNvPr id="18" name="Picture 17">
            <a:extLst>
              <a:ext uri="{FF2B5EF4-FFF2-40B4-BE49-F238E27FC236}">
                <a16:creationId xmlns:a16="http://schemas.microsoft.com/office/drawing/2014/main" id="{D402F06A-5034-C7E0-1BBD-AB7037253E39}"/>
              </a:ext>
            </a:extLst>
          </p:cNvPr>
          <p:cNvPicPr>
            <a:picLocks noChangeAspect="1"/>
          </p:cNvPicPr>
          <p:nvPr/>
        </p:nvPicPr>
        <p:blipFill>
          <a:blip r:embed="rId7"/>
          <a:stretch>
            <a:fillRect/>
          </a:stretch>
        </p:blipFill>
        <p:spPr>
          <a:xfrm>
            <a:off x="996726" y="2815801"/>
            <a:ext cx="1931021" cy="634277"/>
          </a:xfrm>
          <a:prstGeom prst="rect">
            <a:avLst/>
          </a:prstGeom>
        </p:spPr>
      </p:pic>
      <p:sp>
        <p:nvSpPr>
          <p:cNvPr id="19" name="TextBox 18">
            <a:extLst>
              <a:ext uri="{FF2B5EF4-FFF2-40B4-BE49-F238E27FC236}">
                <a16:creationId xmlns:a16="http://schemas.microsoft.com/office/drawing/2014/main" id="{6BB8A739-5DDE-6E92-08EA-AD0BE347E59E}"/>
              </a:ext>
            </a:extLst>
          </p:cNvPr>
          <p:cNvSpPr txBox="1"/>
          <p:nvPr/>
        </p:nvSpPr>
        <p:spPr>
          <a:xfrm>
            <a:off x="0" y="416356"/>
            <a:ext cx="7374326" cy="646331"/>
          </a:xfrm>
          <a:prstGeom prst="rect">
            <a:avLst/>
          </a:prstGeom>
          <a:noFill/>
        </p:spPr>
        <p:txBody>
          <a:bodyPr wrap="none" rtlCol="0">
            <a:spAutoFit/>
          </a:bodyPr>
          <a:lstStyle/>
          <a:p>
            <a:r>
              <a:rPr lang="en-US" dirty="0"/>
              <a:t>For species in a solution, all every fugacity of a species’ phases are equal</a:t>
            </a:r>
          </a:p>
          <a:p>
            <a:r>
              <a:rPr lang="en-US" dirty="0"/>
              <a:t>However, the fugacity values for other species are different.</a:t>
            </a:r>
          </a:p>
        </p:txBody>
      </p:sp>
      <p:sp>
        <p:nvSpPr>
          <p:cNvPr id="20" name="TextBox 19">
            <a:extLst>
              <a:ext uri="{FF2B5EF4-FFF2-40B4-BE49-F238E27FC236}">
                <a16:creationId xmlns:a16="http://schemas.microsoft.com/office/drawing/2014/main" id="{091021A4-8972-0EA1-722B-357C218A0823}"/>
              </a:ext>
            </a:extLst>
          </p:cNvPr>
          <p:cNvSpPr txBox="1"/>
          <p:nvPr/>
        </p:nvSpPr>
        <p:spPr>
          <a:xfrm>
            <a:off x="-3245" y="1696961"/>
            <a:ext cx="4587859" cy="369332"/>
          </a:xfrm>
          <a:prstGeom prst="rect">
            <a:avLst/>
          </a:prstGeom>
          <a:noFill/>
        </p:spPr>
        <p:txBody>
          <a:bodyPr wrap="none" rtlCol="0">
            <a:spAutoFit/>
          </a:bodyPr>
          <a:lstStyle/>
          <a:p>
            <a:r>
              <a:rPr lang="en-US" dirty="0"/>
              <a:t>Finding the fugacity of a species in a mixture </a:t>
            </a:r>
          </a:p>
        </p:txBody>
      </p:sp>
      <p:sp>
        <p:nvSpPr>
          <p:cNvPr id="21" name="TextBox 20">
            <a:extLst>
              <a:ext uri="{FF2B5EF4-FFF2-40B4-BE49-F238E27FC236}">
                <a16:creationId xmlns:a16="http://schemas.microsoft.com/office/drawing/2014/main" id="{4DA28146-E46E-9308-909D-BA625124E2A4}"/>
              </a:ext>
            </a:extLst>
          </p:cNvPr>
          <p:cNvSpPr txBox="1"/>
          <p:nvPr/>
        </p:nvSpPr>
        <p:spPr>
          <a:xfrm>
            <a:off x="319321" y="2031252"/>
            <a:ext cx="3566041" cy="369332"/>
          </a:xfrm>
          <a:prstGeom prst="rect">
            <a:avLst/>
          </a:prstGeom>
          <a:noFill/>
        </p:spPr>
        <p:txBody>
          <a:bodyPr wrap="none" rtlCol="0">
            <a:spAutoFit/>
          </a:bodyPr>
          <a:lstStyle/>
          <a:p>
            <a:r>
              <a:rPr lang="en-US" dirty="0"/>
              <a:t>Start with the definition of fugacity</a:t>
            </a:r>
          </a:p>
        </p:txBody>
      </p:sp>
      <p:cxnSp>
        <p:nvCxnSpPr>
          <p:cNvPr id="23" name="Straight Arrow Connector 22">
            <a:extLst>
              <a:ext uri="{FF2B5EF4-FFF2-40B4-BE49-F238E27FC236}">
                <a16:creationId xmlns:a16="http://schemas.microsoft.com/office/drawing/2014/main" id="{4E86BC67-CF1D-C7D3-1034-DD56698B41A7}"/>
              </a:ext>
            </a:extLst>
          </p:cNvPr>
          <p:cNvCxnSpPr/>
          <p:nvPr/>
        </p:nvCxnSpPr>
        <p:spPr>
          <a:xfrm>
            <a:off x="1676400" y="2634448"/>
            <a:ext cx="0" cy="3627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0337F5B-75D0-6D5A-1A6C-B9EA216031B4}"/>
              </a:ext>
            </a:extLst>
          </p:cNvPr>
          <p:cNvCxnSpPr/>
          <p:nvPr/>
        </p:nvCxnSpPr>
        <p:spPr>
          <a:xfrm>
            <a:off x="1676400" y="3302000"/>
            <a:ext cx="0" cy="406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A7B74340-C6FA-2556-4F5B-4576FEC0B3B7}"/>
              </a:ext>
            </a:extLst>
          </p:cNvPr>
          <p:cNvSpPr txBox="1"/>
          <p:nvPr/>
        </p:nvSpPr>
        <p:spPr>
          <a:xfrm>
            <a:off x="159659" y="4447351"/>
            <a:ext cx="8179517" cy="646331"/>
          </a:xfrm>
          <a:prstGeom prst="rect">
            <a:avLst/>
          </a:prstGeom>
          <a:noFill/>
        </p:spPr>
        <p:txBody>
          <a:bodyPr wrap="square" rtlCol="0">
            <a:spAutoFit/>
          </a:bodyPr>
          <a:lstStyle/>
          <a:p>
            <a:r>
              <a:rPr lang="en-US" dirty="0"/>
              <a:t>This means, that in ideal gas conditions, the fugacity of a vapor in equilibrium is equal to its partial pressure</a:t>
            </a:r>
          </a:p>
        </p:txBody>
      </p:sp>
      <p:sp>
        <p:nvSpPr>
          <p:cNvPr id="27" name="TextBox 26">
            <a:extLst>
              <a:ext uri="{FF2B5EF4-FFF2-40B4-BE49-F238E27FC236}">
                <a16:creationId xmlns:a16="http://schemas.microsoft.com/office/drawing/2014/main" id="{410518AE-8701-C0C9-9E2A-748AF241353C}"/>
              </a:ext>
            </a:extLst>
          </p:cNvPr>
          <p:cNvSpPr txBox="1"/>
          <p:nvPr/>
        </p:nvSpPr>
        <p:spPr>
          <a:xfrm>
            <a:off x="215347" y="5115439"/>
            <a:ext cx="1980542" cy="369332"/>
          </a:xfrm>
          <a:prstGeom prst="rect">
            <a:avLst/>
          </a:prstGeom>
          <a:noFill/>
        </p:spPr>
        <p:txBody>
          <a:bodyPr wrap="none" rtlCol="0">
            <a:spAutoFit/>
          </a:bodyPr>
          <a:lstStyle/>
          <a:p>
            <a:r>
              <a:rPr lang="en-US" dirty="0"/>
              <a:t>Now, continuing…</a:t>
            </a:r>
          </a:p>
        </p:txBody>
      </p:sp>
      <p:pic>
        <p:nvPicPr>
          <p:cNvPr id="29" name="Picture 28">
            <a:extLst>
              <a:ext uri="{FF2B5EF4-FFF2-40B4-BE49-F238E27FC236}">
                <a16:creationId xmlns:a16="http://schemas.microsoft.com/office/drawing/2014/main" id="{2D0AF862-AF35-BEA0-A47F-8AB7A531ED34}"/>
              </a:ext>
            </a:extLst>
          </p:cNvPr>
          <p:cNvPicPr>
            <a:picLocks noChangeAspect="1"/>
          </p:cNvPicPr>
          <p:nvPr/>
        </p:nvPicPr>
        <p:blipFill>
          <a:blip r:embed="rId8"/>
          <a:stretch>
            <a:fillRect/>
          </a:stretch>
        </p:blipFill>
        <p:spPr>
          <a:xfrm>
            <a:off x="232935" y="6476419"/>
            <a:ext cx="3921976" cy="754634"/>
          </a:xfrm>
          <a:prstGeom prst="rect">
            <a:avLst/>
          </a:prstGeom>
        </p:spPr>
      </p:pic>
      <p:pic>
        <p:nvPicPr>
          <p:cNvPr id="31" name="Picture 30">
            <a:extLst>
              <a:ext uri="{FF2B5EF4-FFF2-40B4-BE49-F238E27FC236}">
                <a16:creationId xmlns:a16="http://schemas.microsoft.com/office/drawing/2014/main" id="{23629662-58C1-31A4-3C02-D17E3C10222A}"/>
              </a:ext>
            </a:extLst>
          </p:cNvPr>
          <p:cNvPicPr>
            <a:picLocks noChangeAspect="1"/>
          </p:cNvPicPr>
          <p:nvPr/>
        </p:nvPicPr>
        <p:blipFill>
          <a:blip r:embed="rId9"/>
          <a:stretch>
            <a:fillRect/>
          </a:stretch>
        </p:blipFill>
        <p:spPr>
          <a:xfrm>
            <a:off x="50605" y="7646790"/>
            <a:ext cx="4035652" cy="754634"/>
          </a:xfrm>
          <a:prstGeom prst="rect">
            <a:avLst/>
          </a:prstGeom>
        </p:spPr>
      </p:pic>
      <p:pic>
        <p:nvPicPr>
          <p:cNvPr id="33" name="Picture 32">
            <a:extLst>
              <a:ext uri="{FF2B5EF4-FFF2-40B4-BE49-F238E27FC236}">
                <a16:creationId xmlns:a16="http://schemas.microsoft.com/office/drawing/2014/main" id="{E2AA5396-5B76-E12E-D4A7-BBFBFE2B538F}"/>
              </a:ext>
            </a:extLst>
          </p:cNvPr>
          <p:cNvPicPr>
            <a:picLocks noChangeAspect="1"/>
          </p:cNvPicPr>
          <p:nvPr/>
        </p:nvPicPr>
        <p:blipFill>
          <a:blip r:embed="rId10"/>
          <a:stretch>
            <a:fillRect/>
          </a:stretch>
        </p:blipFill>
        <p:spPr>
          <a:xfrm>
            <a:off x="34041" y="8868326"/>
            <a:ext cx="4266175" cy="735164"/>
          </a:xfrm>
          <a:prstGeom prst="rect">
            <a:avLst/>
          </a:prstGeom>
        </p:spPr>
      </p:pic>
      <p:pic>
        <p:nvPicPr>
          <p:cNvPr id="35" name="Picture 34">
            <a:extLst>
              <a:ext uri="{FF2B5EF4-FFF2-40B4-BE49-F238E27FC236}">
                <a16:creationId xmlns:a16="http://schemas.microsoft.com/office/drawing/2014/main" id="{7A8F2692-48A6-88DA-7B48-4212C97FBAEA}"/>
              </a:ext>
            </a:extLst>
          </p:cNvPr>
          <p:cNvPicPr>
            <a:picLocks noChangeAspect="1"/>
          </p:cNvPicPr>
          <p:nvPr/>
        </p:nvPicPr>
        <p:blipFill>
          <a:blip r:embed="rId11"/>
          <a:stretch>
            <a:fillRect/>
          </a:stretch>
        </p:blipFill>
        <p:spPr>
          <a:xfrm>
            <a:off x="34041" y="9869268"/>
            <a:ext cx="3017864" cy="982003"/>
          </a:xfrm>
          <a:prstGeom prst="rect">
            <a:avLst/>
          </a:prstGeom>
        </p:spPr>
      </p:pic>
      <p:pic>
        <p:nvPicPr>
          <p:cNvPr id="37" name="Picture 36">
            <a:extLst>
              <a:ext uri="{FF2B5EF4-FFF2-40B4-BE49-F238E27FC236}">
                <a16:creationId xmlns:a16="http://schemas.microsoft.com/office/drawing/2014/main" id="{387828F5-E852-D4AD-E527-A564010CEEDB}"/>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5246073" y="9641665"/>
            <a:ext cx="2375954" cy="752022"/>
          </a:xfrm>
          <a:prstGeom prst="rect">
            <a:avLst/>
          </a:prstGeom>
        </p:spPr>
      </p:pic>
      <p:pic>
        <p:nvPicPr>
          <p:cNvPr id="39" name="Picture 38">
            <a:extLst>
              <a:ext uri="{FF2B5EF4-FFF2-40B4-BE49-F238E27FC236}">
                <a16:creationId xmlns:a16="http://schemas.microsoft.com/office/drawing/2014/main" id="{9BD532E5-B63D-49EF-610B-9E26F58CB1A9}"/>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386586" y="10372486"/>
            <a:ext cx="3581097" cy="789055"/>
          </a:xfrm>
          <a:prstGeom prst="rect">
            <a:avLst/>
          </a:prstGeom>
        </p:spPr>
      </p:pic>
      <p:pic>
        <p:nvPicPr>
          <p:cNvPr id="41" name="Picture 40">
            <a:extLst>
              <a:ext uri="{FF2B5EF4-FFF2-40B4-BE49-F238E27FC236}">
                <a16:creationId xmlns:a16="http://schemas.microsoft.com/office/drawing/2014/main" id="{F582A0F6-F306-B774-1C38-F72C8F1C51CB}"/>
              </a:ext>
            </a:extLst>
          </p:cNvPr>
          <p:cNvPicPr>
            <a:picLocks noChangeAspect="1"/>
          </p:cNvPicPr>
          <p:nvPr/>
        </p:nvPicPr>
        <p:blipFill>
          <a:blip r:embed="rId16">
            <a:duotone>
              <a:prstClr val="black"/>
              <a:schemeClr val="accent2">
                <a:tint val="45000"/>
                <a:satMod val="400000"/>
              </a:schemeClr>
            </a:duotone>
            <a:extLst>
              <a:ext uri="{BEBA8EAE-BF5A-486C-A8C5-ECC9F3942E4B}">
                <a14:imgProps xmlns:a14="http://schemas.microsoft.com/office/drawing/2010/main">
                  <a14:imgLayer r:embed="rId17">
                    <a14:imgEffect>
                      <a14:brightnessContrast bright="20000" contrast="-40000"/>
                    </a14:imgEffect>
                  </a14:imgLayer>
                </a14:imgProps>
              </a:ext>
            </a:extLst>
          </a:blip>
          <a:stretch>
            <a:fillRect/>
          </a:stretch>
        </p:blipFill>
        <p:spPr>
          <a:xfrm>
            <a:off x="5129181" y="11158374"/>
            <a:ext cx="2609738" cy="941412"/>
          </a:xfrm>
          <a:prstGeom prst="rect">
            <a:avLst/>
          </a:prstGeom>
          <a:ln>
            <a:solidFill>
              <a:schemeClr val="tx1"/>
            </a:solidFill>
          </a:ln>
        </p:spPr>
      </p:pic>
      <p:pic>
        <p:nvPicPr>
          <p:cNvPr id="44" name="Picture 43">
            <a:extLst>
              <a:ext uri="{FF2B5EF4-FFF2-40B4-BE49-F238E27FC236}">
                <a16:creationId xmlns:a16="http://schemas.microsoft.com/office/drawing/2014/main" id="{CB8EB6A2-5B03-4C89-8568-C1AA161EA463}"/>
              </a:ext>
            </a:extLst>
          </p:cNvPr>
          <p:cNvPicPr>
            <a:picLocks noChangeAspect="1"/>
          </p:cNvPicPr>
          <p:nvPr/>
        </p:nvPicPr>
        <p:blipFill>
          <a:blip r:embed="rId18"/>
          <a:stretch>
            <a:fillRect/>
          </a:stretch>
        </p:blipFill>
        <p:spPr>
          <a:xfrm>
            <a:off x="421332" y="5409543"/>
            <a:ext cx="3442455" cy="854510"/>
          </a:xfrm>
          <a:prstGeom prst="rect">
            <a:avLst/>
          </a:prstGeom>
        </p:spPr>
      </p:pic>
      <p:sp>
        <p:nvSpPr>
          <p:cNvPr id="45" name="TextBox 44">
            <a:extLst>
              <a:ext uri="{FF2B5EF4-FFF2-40B4-BE49-F238E27FC236}">
                <a16:creationId xmlns:a16="http://schemas.microsoft.com/office/drawing/2014/main" id="{9CCB7C3B-6911-22AD-24E7-CEAFF5167708}"/>
              </a:ext>
            </a:extLst>
          </p:cNvPr>
          <p:cNvSpPr txBox="1"/>
          <p:nvPr/>
        </p:nvSpPr>
        <p:spPr>
          <a:xfrm>
            <a:off x="319321" y="6206293"/>
            <a:ext cx="2471510" cy="369332"/>
          </a:xfrm>
          <a:prstGeom prst="rect">
            <a:avLst/>
          </a:prstGeom>
          <a:noFill/>
        </p:spPr>
        <p:txBody>
          <a:bodyPr wrap="none" rtlCol="0">
            <a:spAutoFit/>
          </a:bodyPr>
          <a:lstStyle/>
          <a:p>
            <a:r>
              <a:rPr lang="en-US" dirty="0"/>
              <a:t>Replacing G with H - TS</a:t>
            </a:r>
          </a:p>
        </p:txBody>
      </p:sp>
      <p:sp>
        <p:nvSpPr>
          <p:cNvPr id="46" name="TextBox 45">
            <a:extLst>
              <a:ext uri="{FF2B5EF4-FFF2-40B4-BE49-F238E27FC236}">
                <a16:creationId xmlns:a16="http://schemas.microsoft.com/office/drawing/2014/main" id="{4788C90F-F692-88E0-1F73-7A3DB3A7AA85}"/>
              </a:ext>
            </a:extLst>
          </p:cNvPr>
          <p:cNvSpPr txBox="1"/>
          <p:nvPr/>
        </p:nvSpPr>
        <p:spPr>
          <a:xfrm>
            <a:off x="372757" y="7258753"/>
            <a:ext cx="5728107" cy="369332"/>
          </a:xfrm>
          <a:prstGeom prst="rect">
            <a:avLst/>
          </a:prstGeom>
          <a:noFill/>
        </p:spPr>
        <p:txBody>
          <a:bodyPr wrap="none" rtlCol="0">
            <a:spAutoFit/>
          </a:bodyPr>
          <a:lstStyle/>
          <a:p>
            <a:r>
              <a:rPr lang="en-US" dirty="0"/>
              <a:t>Because this equation is general, we can write it like this</a:t>
            </a:r>
          </a:p>
        </p:txBody>
      </p:sp>
      <p:pic>
        <p:nvPicPr>
          <p:cNvPr id="48" name="Picture 47">
            <a:extLst>
              <a:ext uri="{FF2B5EF4-FFF2-40B4-BE49-F238E27FC236}">
                <a16:creationId xmlns:a16="http://schemas.microsoft.com/office/drawing/2014/main" id="{5372F762-9C1F-F29F-86E6-7824189E1F00}"/>
              </a:ext>
            </a:extLst>
          </p:cNvPr>
          <p:cNvPicPr>
            <a:picLocks noChangeAspect="1"/>
          </p:cNvPicPr>
          <p:nvPr/>
        </p:nvPicPr>
        <p:blipFill>
          <a:blip r:embed="rId19"/>
          <a:stretch>
            <a:fillRect/>
          </a:stretch>
        </p:blipFill>
        <p:spPr>
          <a:xfrm>
            <a:off x="4391930" y="7738862"/>
            <a:ext cx="3524742" cy="590632"/>
          </a:xfrm>
          <a:prstGeom prst="rect">
            <a:avLst/>
          </a:prstGeom>
        </p:spPr>
      </p:pic>
      <p:cxnSp>
        <p:nvCxnSpPr>
          <p:cNvPr id="50" name="Straight Arrow Connector 49">
            <a:extLst>
              <a:ext uri="{FF2B5EF4-FFF2-40B4-BE49-F238E27FC236}">
                <a16:creationId xmlns:a16="http://schemas.microsoft.com/office/drawing/2014/main" id="{D8A6D6D2-FB46-1F98-20ED-1E9B7A3DDEEA}"/>
              </a:ext>
            </a:extLst>
          </p:cNvPr>
          <p:cNvCxnSpPr/>
          <p:nvPr/>
        </p:nvCxnSpPr>
        <p:spPr>
          <a:xfrm>
            <a:off x="6850472" y="7231053"/>
            <a:ext cx="0" cy="3970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BAC029E7-BEE7-72BD-D468-BD74EEFF1A17}"/>
              </a:ext>
            </a:extLst>
          </p:cNvPr>
          <p:cNvSpPr txBox="1"/>
          <p:nvPr/>
        </p:nvSpPr>
        <p:spPr>
          <a:xfrm>
            <a:off x="6246902" y="7046387"/>
            <a:ext cx="2254848" cy="369332"/>
          </a:xfrm>
          <a:prstGeom prst="rect">
            <a:avLst/>
          </a:prstGeom>
          <a:noFill/>
        </p:spPr>
        <p:txBody>
          <a:bodyPr wrap="none" rtlCol="0">
            <a:spAutoFit/>
          </a:bodyPr>
          <a:lstStyle/>
          <a:p>
            <a:r>
              <a:rPr lang="en-US" dirty="0"/>
              <a:t>An analogy right here</a:t>
            </a:r>
          </a:p>
        </p:txBody>
      </p:sp>
      <p:sp>
        <p:nvSpPr>
          <p:cNvPr id="52" name="TextBox 51">
            <a:extLst>
              <a:ext uri="{FF2B5EF4-FFF2-40B4-BE49-F238E27FC236}">
                <a16:creationId xmlns:a16="http://schemas.microsoft.com/office/drawing/2014/main" id="{DD013764-CE27-6651-189F-1B7D41DC4CD4}"/>
              </a:ext>
            </a:extLst>
          </p:cNvPr>
          <p:cNvSpPr txBox="1"/>
          <p:nvPr/>
        </p:nvSpPr>
        <p:spPr>
          <a:xfrm>
            <a:off x="0" y="8450209"/>
            <a:ext cx="7559890" cy="369332"/>
          </a:xfrm>
          <a:prstGeom prst="rect">
            <a:avLst/>
          </a:prstGeom>
          <a:noFill/>
        </p:spPr>
        <p:txBody>
          <a:bodyPr wrap="none" rtlCol="0">
            <a:spAutoFit/>
          </a:bodyPr>
          <a:lstStyle/>
          <a:p>
            <a:r>
              <a:rPr lang="en-US" dirty="0"/>
              <a:t>We can sub in the residual Gibbs free energy found above into this equation</a:t>
            </a:r>
          </a:p>
        </p:txBody>
      </p:sp>
      <p:sp>
        <p:nvSpPr>
          <p:cNvPr id="53" name="TextBox 52">
            <a:extLst>
              <a:ext uri="{FF2B5EF4-FFF2-40B4-BE49-F238E27FC236}">
                <a16:creationId xmlns:a16="http://schemas.microsoft.com/office/drawing/2014/main" id="{FF1B8C61-EF29-9D5B-C1A8-8F36A3234919}"/>
              </a:ext>
            </a:extLst>
          </p:cNvPr>
          <p:cNvSpPr txBox="1"/>
          <p:nvPr/>
        </p:nvSpPr>
        <p:spPr>
          <a:xfrm>
            <a:off x="36677" y="9586054"/>
            <a:ext cx="4349909" cy="369332"/>
          </a:xfrm>
          <a:prstGeom prst="rect">
            <a:avLst/>
          </a:prstGeom>
          <a:noFill/>
        </p:spPr>
        <p:txBody>
          <a:bodyPr wrap="none" rtlCol="0">
            <a:spAutoFit/>
          </a:bodyPr>
          <a:lstStyle/>
          <a:p>
            <a:r>
              <a:rPr lang="en-US" dirty="0"/>
              <a:t>Restricting to constant temp and pressure</a:t>
            </a:r>
          </a:p>
        </p:txBody>
      </p:sp>
      <p:sp>
        <p:nvSpPr>
          <p:cNvPr id="54" name="TextBox 53">
            <a:extLst>
              <a:ext uri="{FF2B5EF4-FFF2-40B4-BE49-F238E27FC236}">
                <a16:creationId xmlns:a16="http://schemas.microsoft.com/office/drawing/2014/main" id="{60CDD5DF-F617-32B6-98AB-306976C1B679}"/>
              </a:ext>
            </a:extLst>
          </p:cNvPr>
          <p:cNvSpPr txBox="1"/>
          <p:nvPr/>
        </p:nvSpPr>
        <p:spPr>
          <a:xfrm>
            <a:off x="4582299" y="8967179"/>
            <a:ext cx="4065509" cy="646331"/>
          </a:xfrm>
          <a:prstGeom prst="rect">
            <a:avLst/>
          </a:prstGeom>
          <a:noFill/>
        </p:spPr>
        <p:txBody>
          <a:bodyPr wrap="square" rtlCol="0">
            <a:spAutoFit/>
          </a:bodyPr>
          <a:lstStyle/>
          <a:p>
            <a:r>
              <a:rPr lang="en-US" dirty="0"/>
              <a:t>We can then use the equation found in chapter 6 for Gibbs free energy</a:t>
            </a:r>
          </a:p>
        </p:txBody>
      </p:sp>
      <p:cxnSp>
        <p:nvCxnSpPr>
          <p:cNvPr id="56" name="Straight Arrow Connector 55">
            <a:extLst>
              <a:ext uri="{FF2B5EF4-FFF2-40B4-BE49-F238E27FC236}">
                <a16:creationId xmlns:a16="http://schemas.microsoft.com/office/drawing/2014/main" id="{DBE66592-45E9-0859-052A-05BC5DDB3D8E}"/>
              </a:ext>
            </a:extLst>
          </p:cNvPr>
          <p:cNvCxnSpPr/>
          <p:nvPr/>
        </p:nvCxnSpPr>
        <p:spPr>
          <a:xfrm>
            <a:off x="3426009" y="10393687"/>
            <a:ext cx="1703172" cy="1013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8914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AB8C3EA-1875-BAB5-0403-F556E9C6E01D}"/>
              </a:ext>
            </a:extLst>
          </p:cNvPr>
          <p:cNvPicPr>
            <a:picLocks noChangeAspect="1"/>
          </p:cNvPicPr>
          <p:nvPr/>
        </p:nvPicPr>
        <p:blipFill>
          <a:blip r:embed="rId2"/>
          <a:stretch>
            <a:fillRect/>
          </a:stretch>
        </p:blipFill>
        <p:spPr>
          <a:xfrm>
            <a:off x="1768980" y="959801"/>
            <a:ext cx="5318171" cy="736588"/>
          </a:xfrm>
          <a:prstGeom prst="rect">
            <a:avLst/>
          </a:prstGeom>
        </p:spPr>
      </p:pic>
      <p:pic>
        <p:nvPicPr>
          <p:cNvPr id="4" name="Picture 3">
            <a:extLst>
              <a:ext uri="{FF2B5EF4-FFF2-40B4-BE49-F238E27FC236}">
                <a16:creationId xmlns:a16="http://schemas.microsoft.com/office/drawing/2014/main" id="{2835C88D-1E3E-F07E-9B2F-07811925CADB}"/>
              </a:ext>
            </a:extLst>
          </p:cNvPr>
          <p:cNvPicPr>
            <a:picLocks noChangeAspect="1"/>
          </p:cNvPicPr>
          <p:nvPr/>
        </p:nvPicPr>
        <p:blipFill>
          <a:blip r:embed="rId3"/>
          <a:stretch>
            <a:fillRect/>
          </a:stretch>
        </p:blipFill>
        <p:spPr>
          <a:xfrm>
            <a:off x="1701711" y="395051"/>
            <a:ext cx="1457527" cy="808377"/>
          </a:xfrm>
          <a:prstGeom prst="rect">
            <a:avLst/>
          </a:prstGeom>
        </p:spPr>
      </p:pic>
      <p:sp>
        <p:nvSpPr>
          <p:cNvPr id="2" name="TextBox 1">
            <a:extLst>
              <a:ext uri="{FF2B5EF4-FFF2-40B4-BE49-F238E27FC236}">
                <a16:creationId xmlns:a16="http://schemas.microsoft.com/office/drawing/2014/main" id="{95408ACF-04DE-DA4D-695B-B634CCB496CA}"/>
              </a:ext>
            </a:extLst>
          </p:cNvPr>
          <p:cNvSpPr txBox="1"/>
          <p:nvPr/>
        </p:nvSpPr>
        <p:spPr>
          <a:xfrm>
            <a:off x="169333" y="0"/>
            <a:ext cx="8517467" cy="646331"/>
          </a:xfrm>
          <a:prstGeom prst="rect">
            <a:avLst/>
          </a:prstGeom>
          <a:noFill/>
        </p:spPr>
        <p:txBody>
          <a:bodyPr wrap="square" rtlCol="0">
            <a:spAutoFit/>
          </a:bodyPr>
          <a:lstStyle/>
          <a:p>
            <a:r>
              <a:rPr lang="en-US" dirty="0"/>
              <a:t>One way to solve for the fugacity coefficient on the previous page is by using the second virial equation for a mixture </a:t>
            </a:r>
          </a:p>
        </p:txBody>
      </p:sp>
      <p:pic>
        <p:nvPicPr>
          <p:cNvPr id="6" name="Picture 5">
            <a:extLst>
              <a:ext uri="{FF2B5EF4-FFF2-40B4-BE49-F238E27FC236}">
                <a16:creationId xmlns:a16="http://schemas.microsoft.com/office/drawing/2014/main" id="{4853C627-1FE4-28A2-E480-5C5C839FCA9A}"/>
              </a:ext>
            </a:extLst>
          </p:cNvPr>
          <p:cNvPicPr>
            <a:picLocks noChangeAspect="1"/>
          </p:cNvPicPr>
          <p:nvPr/>
        </p:nvPicPr>
        <p:blipFill>
          <a:blip r:embed="rId4"/>
          <a:stretch>
            <a:fillRect/>
          </a:stretch>
        </p:blipFill>
        <p:spPr>
          <a:xfrm>
            <a:off x="4622971" y="450144"/>
            <a:ext cx="1760903" cy="736587"/>
          </a:xfrm>
          <a:prstGeom prst="rect">
            <a:avLst/>
          </a:prstGeom>
        </p:spPr>
      </p:pic>
      <p:pic>
        <p:nvPicPr>
          <p:cNvPr id="10" name="Picture 9">
            <a:extLst>
              <a:ext uri="{FF2B5EF4-FFF2-40B4-BE49-F238E27FC236}">
                <a16:creationId xmlns:a16="http://schemas.microsoft.com/office/drawing/2014/main" id="{846C0249-95E5-4F3F-ED19-18DA3F24A7D1}"/>
              </a:ext>
            </a:extLst>
          </p:cNvPr>
          <p:cNvPicPr>
            <a:picLocks noChangeAspect="1"/>
          </p:cNvPicPr>
          <p:nvPr/>
        </p:nvPicPr>
        <p:blipFill>
          <a:blip r:embed="rId5"/>
          <a:stretch>
            <a:fillRect/>
          </a:stretch>
        </p:blipFill>
        <p:spPr>
          <a:xfrm>
            <a:off x="2672042" y="1608078"/>
            <a:ext cx="3839386" cy="587200"/>
          </a:xfrm>
          <a:prstGeom prst="rect">
            <a:avLst/>
          </a:prstGeom>
        </p:spPr>
      </p:pic>
      <p:pic>
        <p:nvPicPr>
          <p:cNvPr id="12" name="Picture 11">
            <a:extLst>
              <a:ext uri="{FF2B5EF4-FFF2-40B4-BE49-F238E27FC236}">
                <a16:creationId xmlns:a16="http://schemas.microsoft.com/office/drawing/2014/main" id="{EEC250A2-6CB3-3B57-E438-76182F061CD8}"/>
              </a:ext>
            </a:extLst>
          </p:cNvPr>
          <p:cNvPicPr>
            <a:picLocks noChangeAspect="1"/>
          </p:cNvPicPr>
          <p:nvPr/>
        </p:nvPicPr>
        <p:blipFill>
          <a:blip r:embed="rId6"/>
          <a:stretch>
            <a:fillRect/>
          </a:stretch>
        </p:blipFill>
        <p:spPr>
          <a:xfrm>
            <a:off x="668132" y="2369027"/>
            <a:ext cx="2182417" cy="950910"/>
          </a:xfrm>
          <a:prstGeom prst="rect">
            <a:avLst/>
          </a:prstGeom>
        </p:spPr>
      </p:pic>
      <p:pic>
        <p:nvPicPr>
          <p:cNvPr id="14" name="Picture 13">
            <a:extLst>
              <a:ext uri="{FF2B5EF4-FFF2-40B4-BE49-F238E27FC236}">
                <a16:creationId xmlns:a16="http://schemas.microsoft.com/office/drawing/2014/main" id="{EE12AE6C-CF4F-0115-AD1F-BC72B00EC9B2}"/>
              </a:ext>
            </a:extLst>
          </p:cNvPr>
          <p:cNvPicPr>
            <a:picLocks noChangeAspect="1"/>
          </p:cNvPicPr>
          <p:nvPr/>
        </p:nvPicPr>
        <p:blipFill>
          <a:blip r:embed="rId7"/>
          <a:stretch>
            <a:fillRect/>
          </a:stretch>
        </p:blipFill>
        <p:spPr>
          <a:xfrm>
            <a:off x="527287" y="3115418"/>
            <a:ext cx="4098160" cy="840921"/>
          </a:xfrm>
          <a:prstGeom prst="rect">
            <a:avLst/>
          </a:prstGeom>
        </p:spPr>
      </p:pic>
      <p:pic>
        <p:nvPicPr>
          <p:cNvPr id="16" name="Picture 15">
            <a:extLst>
              <a:ext uri="{FF2B5EF4-FFF2-40B4-BE49-F238E27FC236}">
                <a16:creationId xmlns:a16="http://schemas.microsoft.com/office/drawing/2014/main" id="{AF8285AC-1329-3388-188E-5D9133CA627C}"/>
              </a:ext>
            </a:extLst>
          </p:cNvPr>
          <p:cNvPicPr>
            <a:picLocks noChangeAspect="1"/>
          </p:cNvPicPr>
          <p:nvPr/>
        </p:nvPicPr>
        <p:blipFill>
          <a:blip r:embed="rId8"/>
          <a:stretch>
            <a:fillRect/>
          </a:stretch>
        </p:blipFill>
        <p:spPr>
          <a:xfrm>
            <a:off x="1526550" y="3903556"/>
            <a:ext cx="5393389" cy="888887"/>
          </a:xfrm>
          <a:prstGeom prst="rect">
            <a:avLst/>
          </a:prstGeom>
        </p:spPr>
      </p:pic>
      <p:pic>
        <p:nvPicPr>
          <p:cNvPr id="18" name="Picture 17">
            <a:extLst>
              <a:ext uri="{FF2B5EF4-FFF2-40B4-BE49-F238E27FC236}">
                <a16:creationId xmlns:a16="http://schemas.microsoft.com/office/drawing/2014/main" id="{6F6ACF8B-F3B3-EFB9-1AE8-D094E25DECB7}"/>
              </a:ext>
            </a:extLst>
          </p:cNvPr>
          <p:cNvPicPr>
            <a:picLocks noChangeAspect="1"/>
          </p:cNvPicPr>
          <p:nvPr/>
        </p:nvPicPr>
        <p:blipFill>
          <a:blip r:embed="rId9"/>
          <a:stretch>
            <a:fillRect/>
          </a:stretch>
        </p:blipFill>
        <p:spPr>
          <a:xfrm>
            <a:off x="1661938" y="4860119"/>
            <a:ext cx="4787813" cy="736587"/>
          </a:xfrm>
          <a:prstGeom prst="rect">
            <a:avLst/>
          </a:prstGeom>
        </p:spPr>
      </p:pic>
      <p:pic>
        <p:nvPicPr>
          <p:cNvPr id="20" name="Picture 19">
            <a:extLst>
              <a:ext uri="{FF2B5EF4-FFF2-40B4-BE49-F238E27FC236}">
                <a16:creationId xmlns:a16="http://schemas.microsoft.com/office/drawing/2014/main" id="{83C84E97-F62F-61BD-172A-FE940516B1D0}"/>
              </a:ext>
            </a:extLst>
          </p:cNvPr>
          <p:cNvPicPr>
            <a:picLocks noChangeAspect="1"/>
          </p:cNvPicPr>
          <p:nvPr/>
        </p:nvPicPr>
        <p:blipFill>
          <a:blip r:embed="rId10"/>
          <a:stretch>
            <a:fillRect/>
          </a:stretch>
        </p:blipFill>
        <p:spPr>
          <a:xfrm>
            <a:off x="1246097" y="5597238"/>
            <a:ext cx="5578821" cy="400874"/>
          </a:xfrm>
          <a:prstGeom prst="rect">
            <a:avLst/>
          </a:prstGeom>
        </p:spPr>
      </p:pic>
      <p:pic>
        <p:nvPicPr>
          <p:cNvPr id="22" name="Picture 21">
            <a:extLst>
              <a:ext uri="{FF2B5EF4-FFF2-40B4-BE49-F238E27FC236}">
                <a16:creationId xmlns:a16="http://schemas.microsoft.com/office/drawing/2014/main" id="{5CDBD902-8542-3944-5E37-8C4D80A094E3}"/>
              </a:ext>
            </a:extLst>
          </p:cNvPr>
          <p:cNvPicPr>
            <a:picLocks noChangeAspect="1"/>
          </p:cNvPicPr>
          <p:nvPr/>
        </p:nvPicPr>
        <p:blipFill>
          <a:blip r:embed="rId11"/>
          <a:stretch>
            <a:fillRect/>
          </a:stretch>
        </p:blipFill>
        <p:spPr>
          <a:xfrm>
            <a:off x="2194043" y="6129748"/>
            <a:ext cx="3559879" cy="754324"/>
          </a:xfrm>
          <a:prstGeom prst="rect">
            <a:avLst/>
          </a:prstGeom>
        </p:spPr>
      </p:pic>
      <p:pic>
        <p:nvPicPr>
          <p:cNvPr id="24" name="Picture 23">
            <a:extLst>
              <a:ext uri="{FF2B5EF4-FFF2-40B4-BE49-F238E27FC236}">
                <a16:creationId xmlns:a16="http://schemas.microsoft.com/office/drawing/2014/main" id="{962D3B4B-BE37-2015-6548-5A332E471967}"/>
              </a:ext>
            </a:extLst>
          </p:cNvPr>
          <p:cNvPicPr>
            <a:picLocks noChangeAspect="1"/>
          </p:cNvPicPr>
          <p:nvPr/>
        </p:nvPicPr>
        <p:blipFill>
          <a:blip r:embed="rId12"/>
          <a:stretch>
            <a:fillRect/>
          </a:stretch>
        </p:blipFill>
        <p:spPr>
          <a:xfrm>
            <a:off x="1246097" y="6848252"/>
            <a:ext cx="4690345" cy="1038577"/>
          </a:xfrm>
          <a:prstGeom prst="rect">
            <a:avLst/>
          </a:prstGeom>
        </p:spPr>
      </p:pic>
      <p:pic>
        <p:nvPicPr>
          <p:cNvPr id="26" name="Picture 25">
            <a:extLst>
              <a:ext uri="{FF2B5EF4-FFF2-40B4-BE49-F238E27FC236}">
                <a16:creationId xmlns:a16="http://schemas.microsoft.com/office/drawing/2014/main" id="{9DC39433-C92A-2C73-E21A-01675753A7FF}"/>
              </a:ext>
            </a:extLst>
          </p:cNvPr>
          <p:cNvPicPr>
            <a:picLocks noChangeAspect="1"/>
          </p:cNvPicPr>
          <p:nvPr/>
        </p:nvPicPr>
        <p:blipFill>
          <a:blip r:embed="rId13"/>
          <a:stretch>
            <a:fillRect/>
          </a:stretch>
        </p:blipFill>
        <p:spPr>
          <a:xfrm>
            <a:off x="244395" y="7894595"/>
            <a:ext cx="2925231" cy="775822"/>
          </a:xfrm>
          <a:prstGeom prst="rect">
            <a:avLst/>
          </a:prstGeom>
        </p:spPr>
      </p:pic>
      <p:sp>
        <p:nvSpPr>
          <p:cNvPr id="27" name="TextBox 26">
            <a:extLst>
              <a:ext uri="{FF2B5EF4-FFF2-40B4-BE49-F238E27FC236}">
                <a16:creationId xmlns:a16="http://schemas.microsoft.com/office/drawing/2014/main" id="{52062A6A-7EA3-B90D-E3B2-1EEB540AB801}"/>
              </a:ext>
            </a:extLst>
          </p:cNvPr>
          <p:cNvSpPr txBox="1"/>
          <p:nvPr/>
        </p:nvSpPr>
        <p:spPr>
          <a:xfrm>
            <a:off x="3324154" y="682122"/>
            <a:ext cx="1298817" cy="369332"/>
          </a:xfrm>
          <a:prstGeom prst="rect">
            <a:avLst/>
          </a:prstGeom>
          <a:noFill/>
        </p:spPr>
        <p:txBody>
          <a:bodyPr wrap="none" rtlCol="0">
            <a:spAutoFit/>
          </a:bodyPr>
          <a:lstStyle/>
          <a:p>
            <a:r>
              <a:rPr lang="en-US" dirty="0"/>
              <a:t>Where B is:</a:t>
            </a:r>
          </a:p>
        </p:txBody>
      </p:sp>
      <p:sp>
        <p:nvSpPr>
          <p:cNvPr id="28" name="TextBox 27">
            <a:extLst>
              <a:ext uri="{FF2B5EF4-FFF2-40B4-BE49-F238E27FC236}">
                <a16:creationId xmlns:a16="http://schemas.microsoft.com/office/drawing/2014/main" id="{1CC3228F-AD13-94E9-B168-F59CBB1861E9}"/>
              </a:ext>
            </a:extLst>
          </p:cNvPr>
          <p:cNvSpPr txBox="1"/>
          <p:nvPr/>
        </p:nvSpPr>
        <p:spPr>
          <a:xfrm>
            <a:off x="195836" y="1094371"/>
            <a:ext cx="1563505" cy="369332"/>
          </a:xfrm>
          <a:prstGeom prst="rect">
            <a:avLst/>
          </a:prstGeom>
          <a:noFill/>
        </p:spPr>
        <p:txBody>
          <a:bodyPr wrap="none" rtlCol="0">
            <a:spAutoFit/>
          </a:bodyPr>
          <a:lstStyle/>
          <a:p>
            <a:r>
              <a:rPr lang="en-US" dirty="0"/>
              <a:t>For 2 species:</a:t>
            </a:r>
          </a:p>
        </p:txBody>
      </p:sp>
      <p:sp>
        <p:nvSpPr>
          <p:cNvPr id="29" name="TextBox 28">
            <a:extLst>
              <a:ext uri="{FF2B5EF4-FFF2-40B4-BE49-F238E27FC236}">
                <a16:creationId xmlns:a16="http://schemas.microsoft.com/office/drawing/2014/main" id="{43D13667-D908-6BAB-5E7B-C7CDE4B09D55}"/>
              </a:ext>
            </a:extLst>
          </p:cNvPr>
          <p:cNvSpPr txBox="1"/>
          <p:nvPr/>
        </p:nvSpPr>
        <p:spPr>
          <a:xfrm>
            <a:off x="464029" y="2129613"/>
            <a:ext cx="4530727" cy="369332"/>
          </a:xfrm>
          <a:prstGeom prst="rect">
            <a:avLst/>
          </a:prstGeom>
          <a:noFill/>
        </p:spPr>
        <p:txBody>
          <a:bodyPr wrap="none" rtlCol="0">
            <a:spAutoFit/>
          </a:bodyPr>
          <a:lstStyle/>
          <a:p>
            <a:r>
              <a:rPr lang="en-US" dirty="0"/>
              <a:t>Now, we need to sub the virial equation into</a:t>
            </a:r>
          </a:p>
        </p:txBody>
      </p:sp>
      <p:pic>
        <p:nvPicPr>
          <p:cNvPr id="30" name="Picture 29">
            <a:extLst>
              <a:ext uri="{FF2B5EF4-FFF2-40B4-BE49-F238E27FC236}">
                <a16:creationId xmlns:a16="http://schemas.microsoft.com/office/drawing/2014/main" id="{0C57F340-CE76-A5C8-361D-7EA07450FD95}"/>
              </a:ext>
            </a:extLst>
          </p:cNvPr>
          <p:cNvPicPr>
            <a:picLocks noChangeAspect="1"/>
          </p:cNvPicPr>
          <p:nvPr/>
        </p:nvPicPr>
        <p:blipFill>
          <a:blip r:embed="rId14">
            <a:duotone>
              <a:prstClr val="black"/>
              <a:schemeClr val="accent2">
                <a:tint val="45000"/>
                <a:satMod val="400000"/>
              </a:schemeClr>
            </a:duotone>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5062654" y="2273517"/>
            <a:ext cx="2609738" cy="941412"/>
          </a:xfrm>
          <a:prstGeom prst="rect">
            <a:avLst/>
          </a:prstGeom>
          <a:ln>
            <a:solidFill>
              <a:schemeClr val="tx1"/>
            </a:solidFill>
          </a:ln>
        </p:spPr>
      </p:pic>
      <p:sp>
        <p:nvSpPr>
          <p:cNvPr id="31" name="TextBox 30">
            <a:extLst>
              <a:ext uri="{FF2B5EF4-FFF2-40B4-BE49-F238E27FC236}">
                <a16:creationId xmlns:a16="http://schemas.microsoft.com/office/drawing/2014/main" id="{C717C929-DD89-1C3A-01A3-F3411EFA01CF}"/>
              </a:ext>
            </a:extLst>
          </p:cNvPr>
          <p:cNvSpPr txBox="1"/>
          <p:nvPr/>
        </p:nvSpPr>
        <p:spPr>
          <a:xfrm>
            <a:off x="57629" y="4677853"/>
            <a:ext cx="3522567" cy="369332"/>
          </a:xfrm>
          <a:prstGeom prst="rect">
            <a:avLst/>
          </a:prstGeom>
          <a:noFill/>
        </p:spPr>
        <p:txBody>
          <a:bodyPr wrap="none" rtlCol="0">
            <a:spAutoFit/>
          </a:bodyPr>
          <a:lstStyle/>
          <a:p>
            <a:r>
              <a:rPr lang="en-US" dirty="0"/>
              <a:t>Getting B in terms of n1, n2, and n</a:t>
            </a:r>
          </a:p>
        </p:txBody>
      </p:sp>
      <p:sp>
        <p:nvSpPr>
          <p:cNvPr id="32" name="TextBox 31">
            <a:extLst>
              <a:ext uri="{FF2B5EF4-FFF2-40B4-BE49-F238E27FC236}">
                <a16:creationId xmlns:a16="http://schemas.microsoft.com/office/drawing/2014/main" id="{35062EEE-CC60-B454-9EBF-9DAAA5C6AC74}"/>
              </a:ext>
            </a:extLst>
          </p:cNvPr>
          <p:cNvSpPr txBox="1"/>
          <p:nvPr/>
        </p:nvSpPr>
        <p:spPr>
          <a:xfrm>
            <a:off x="124282" y="6647283"/>
            <a:ext cx="8517468" cy="646331"/>
          </a:xfrm>
          <a:prstGeom prst="rect">
            <a:avLst/>
          </a:prstGeom>
          <a:noFill/>
        </p:spPr>
        <p:txBody>
          <a:bodyPr wrap="square" rtlCol="0">
            <a:spAutoFit/>
          </a:bodyPr>
          <a:lstStyle/>
          <a:p>
            <a:r>
              <a:rPr lang="en-US" dirty="0"/>
              <a:t>Taking the derivative. (notice how you also have to differential with respect to n in the last term)</a:t>
            </a:r>
          </a:p>
        </p:txBody>
      </p:sp>
      <p:pic>
        <p:nvPicPr>
          <p:cNvPr id="34" name="Picture 33">
            <a:extLst>
              <a:ext uri="{FF2B5EF4-FFF2-40B4-BE49-F238E27FC236}">
                <a16:creationId xmlns:a16="http://schemas.microsoft.com/office/drawing/2014/main" id="{9CF6856E-A4D7-C990-5017-96CC42AB806F}"/>
              </a:ext>
            </a:extLst>
          </p:cNvPr>
          <p:cNvPicPr>
            <a:picLocks noChangeAspect="1"/>
          </p:cNvPicPr>
          <p:nvPr/>
        </p:nvPicPr>
        <p:blipFill>
          <a:blip r:embed="rId16"/>
          <a:stretch>
            <a:fillRect/>
          </a:stretch>
        </p:blipFill>
        <p:spPr>
          <a:xfrm>
            <a:off x="3129922" y="7958666"/>
            <a:ext cx="3085015" cy="654397"/>
          </a:xfrm>
          <a:prstGeom prst="rect">
            <a:avLst/>
          </a:prstGeom>
        </p:spPr>
      </p:pic>
      <p:sp>
        <p:nvSpPr>
          <p:cNvPr id="35" name="TextBox 34">
            <a:extLst>
              <a:ext uri="{FF2B5EF4-FFF2-40B4-BE49-F238E27FC236}">
                <a16:creationId xmlns:a16="http://schemas.microsoft.com/office/drawing/2014/main" id="{229D38C4-97DE-CA98-50B4-0B89E10094C3}"/>
              </a:ext>
            </a:extLst>
          </p:cNvPr>
          <p:cNvSpPr txBox="1"/>
          <p:nvPr/>
        </p:nvSpPr>
        <p:spPr>
          <a:xfrm>
            <a:off x="57629" y="8670417"/>
            <a:ext cx="3510385" cy="369332"/>
          </a:xfrm>
          <a:prstGeom prst="rect">
            <a:avLst/>
          </a:prstGeom>
          <a:noFill/>
        </p:spPr>
        <p:txBody>
          <a:bodyPr wrap="none" rtlCol="0">
            <a:spAutoFit/>
          </a:bodyPr>
          <a:lstStyle/>
          <a:p>
            <a:r>
              <a:rPr lang="en-US" dirty="0"/>
              <a:t>This leads to the general equation</a:t>
            </a:r>
          </a:p>
        </p:txBody>
      </p:sp>
      <p:pic>
        <p:nvPicPr>
          <p:cNvPr id="37" name="Picture 36">
            <a:extLst>
              <a:ext uri="{FF2B5EF4-FFF2-40B4-BE49-F238E27FC236}">
                <a16:creationId xmlns:a16="http://schemas.microsoft.com/office/drawing/2014/main" id="{D08216B2-2E30-8604-F0C5-AF4CD28A187E}"/>
              </a:ext>
            </a:extLst>
          </p:cNvPr>
          <p:cNvPicPr>
            <a:picLocks noChangeAspect="1"/>
          </p:cNvPicPr>
          <p:nvPr/>
        </p:nvPicPr>
        <p:blipFill>
          <a:blip r:embed="rId17"/>
          <a:stretch>
            <a:fillRect/>
          </a:stretch>
        </p:blipFill>
        <p:spPr>
          <a:xfrm>
            <a:off x="510688" y="9029923"/>
            <a:ext cx="4363384" cy="927368"/>
          </a:xfrm>
          <a:prstGeom prst="rect">
            <a:avLst/>
          </a:prstGeom>
        </p:spPr>
      </p:pic>
      <p:pic>
        <p:nvPicPr>
          <p:cNvPr id="39" name="Picture 38">
            <a:extLst>
              <a:ext uri="{FF2B5EF4-FFF2-40B4-BE49-F238E27FC236}">
                <a16:creationId xmlns:a16="http://schemas.microsoft.com/office/drawing/2014/main" id="{8EA5740B-AE49-98D3-538A-4B1E991CA917}"/>
              </a:ext>
            </a:extLst>
          </p:cNvPr>
          <p:cNvPicPr>
            <a:picLocks noChangeAspect="1"/>
          </p:cNvPicPr>
          <p:nvPr/>
        </p:nvPicPr>
        <p:blipFill>
          <a:blip r:embed="rId18"/>
          <a:stretch>
            <a:fillRect/>
          </a:stretch>
        </p:blipFill>
        <p:spPr>
          <a:xfrm>
            <a:off x="249543" y="9792177"/>
            <a:ext cx="5253879" cy="510085"/>
          </a:xfrm>
          <a:prstGeom prst="rect">
            <a:avLst/>
          </a:prstGeom>
        </p:spPr>
      </p:pic>
      <p:pic>
        <p:nvPicPr>
          <p:cNvPr id="42" name="Picture 41">
            <a:extLst>
              <a:ext uri="{FF2B5EF4-FFF2-40B4-BE49-F238E27FC236}">
                <a16:creationId xmlns:a16="http://schemas.microsoft.com/office/drawing/2014/main" id="{86B5C465-238F-8497-38B7-A9B436A35832}"/>
              </a:ext>
            </a:extLst>
          </p:cNvPr>
          <p:cNvPicPr>
            <a:picLocks noChangeAspect="1"/>
          </p:cNvPicPr>
          <p:nvPr/>
        </p:nvPicPr>
        <p:blipFill>
          <a:blip r:embed="rId10"/>
          <a:srcRect l="58356" t="-9929" r="-1" b="-1"/>
          <a:stretch/>
        </p:blipFill>
        <p:spPr>
          <a:xfrm>
            <a:off x="6003238" y="8097145"/>
            <a:ext cx="2323288" cy="440679"/>
          </a:xfrm>
          <a:prstGeom prst="rect">
            <a:avLst/>
          </a:prstGeom>
        </p:spPr>
      </p:pic>
      <p:sp>
        <p:nvSpPr>
          <p:cNvPr id="43" name="TextBox 42">
            <a:extLst>
              <a:ext uri="{FF2B5EF4-FFF2-40B4-BE49-F238E27FC236}">
                <a16:creationId xmlns:a16="http://schemas.microsoft.com/office/drawing/2014/main" id="{67C104C6-D071-82A7-AA62-5BC44E51993A}"/>
              </a:ext>
            </a:extLst>
          </p:cNvPr>
          <p:cNvSpPr txBox="1"/>
          <p:nvPr/>
        </p:nvSpPr>
        <p:spPr>
          <a:xfrm>
            <a:off x="0" y="10290175"/>
            <a:ext cx="8686801" cy="646331"/>
          </a:xfrm>
          <a:prstGeom prst="rect">
            <a:avLst/>
          </a:prstGeom>
          <a:noFill/>
        </p:spPr>
        <p:txBody>
          <a:bodyPr wrap="square" rtlCol="0">
            <a:spAutoFit/>
          </a:bodyPr>
          <a:lstStyle/>
          <a:p>
            <a:r>
              <a:rPr lang="en-US" dirty="0"/>
              <a:t>Notice how with a pure species the two delta terms are 0. This nicely simplifies to the equation found earlier with the virial EOS, but for a pure species</a:t>
            </a:r>
          </a:p>
        </p:txBody>
      </p:sp>
      <p:pic>
        <p:nvPicPr>
          <p:cNvPr id="44" name="Picture 43">
            <a:extLst>
              <a:ext uri="{FF2B5EF4-FFF2-40B4-BE49-F238E27FC236}">
                <a16:creationId xmlns:a16="http://schemas.microsoft.com/office/drawing/2014/main" id="{74EE47A5-8A3F-F3EF-E561-00C7936AFC4E}"/>
              </a:ext>
            </a:extLst>
          </p:cNvPr>
          <p:cNvPicPr>
            <a:picLocks noChangeAspect="1"/>
          </p:cNvPicPr>
          <p:nvPr/>
        </p:nvPicPr>
        <p:blipFill>
          <a:blip r:embed="rId19"/>
          <a:stretch>
            <a:fillRect/>
          </a:stretch>
        </p:blipFill>
        <p:spPr>
          <a:xfrm>
            <a:off x="873760" y="11016225"/>
            <a:ext cx="1556714" cy="921055"/>
          </a:xfrm>
          <a:prstGeom prst="rect">
            <a:avLst/>
          </a:prstGeom>
        </p:spPr>
      </p:pic>
    </p:spTree>
    <p:extLst>
      <p:ext uri="{BB962C8B-B14F-4D97-AF65-F5344CB8AC3E}">
        <p14:creationId xmlns:p14="http://schemas.microsoft.com/office/powerpoint/2010/main" val="1316224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9146638-AB97-D17B-9457-A2114CCEDA2C}"/>
                  </a:ext>
                </a:extLst>
              </p:cNvPr>
              <p:cNvSpPr txBox="1"/>
              <p:nvPr/>
            </p:nvSpPr>
            <p:spPr>
              <a:xfrm>
                <a:off x="0" y="0"/>
                <a:ext cx="5977406" cy="391646"/>
              </a:xfrm>
              <a:prstGeom prst="rect">
                <a:avLst/>
              </a:prstGeom>
              <a:noFill/>
            </p:spPr>
            <p:txBody>
              <a:bodyPr wrap="none" rtlCol="0">
                <a:spAutoFit/>
              </a:bodyPr>
              <a:lstStyle/>
              <a:p>
                <a:r>
                  <a:rPr lang="en-US" dirty="0"/>
                  <a:t>We can use generalized correlations to find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𝑖𝑗</m:t>
                        </m:r>
                      </m:sub>
                    </m:sSub>
                  </m:oMath>
                </a14:m>
                <a:r>
                  <a:rPr lang="en-US" dirty="0"/>
                  <a:t> for mixtures</a:t>
                </a:r>
              </a:p>
            </p:txBody>
          </p:sp>
        </mc:Choice>
        <mc:Fallback xmlns="">
          <p:sp>
            <p:nvSpPr>
              <p:cNvPr id="2" name="TextBox 1">
                <a:extLst>
                  <a:ext uri="{FF2B5EF4-FFF2-40B4-BE49-F238E27FC236}">
                    <a16:creationId xmlns:a16="http://schemas.microsoft.com/office/drawing/2014/main" id="{D9146638-AB97-D17B-9457-A2114CCEDA2C}"/>
                  </a:ext>
                </a:extLst>
              </p:cNvPr>
              <p:cNvSpPr txBox="1">
                <a:spLocks noRot="1" noChangeAspect="1" noMove="1" noResize="1" noEditPoints="1" noAdjustHandles="1" noChangeArrowheads="1" noChangeShapeType="1" noTextEdit="1"/>
              </p:cNvSpPr>
              <p:nvPr/>
            </p:nvSpPr>
            <p:spPr>
              <a:xfrm>
                <a:off x="0" y="0"/>
                <a:ext cx="5977406" cy="391646"/>
              </a:xfrm>
              <a:prstGeom prst="rect">
                <a:avLst/>
              </a:prstGeom>
              <a:blipFill>
                <a:blip r:embed="rId2"/>
                <a:stretch>
                  <a:fillRect l="-815" t="-4688" b="-2187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4AB83DF-0C9A-7465-0420-2B540A17E320}"/>
              </a:ext>
            </a:extLst>
          </p:cNvPr>
          <p:cNvPicPr>
            <a:picLocks noChangeAspect="1"/>
          </p:cNvPicPr>
          <p:nvPr/>
        </p:nvPicPr>
        <p:blipFill>
          <a:blip r:embed="rId3"/>
          <a:stretch>
            <a:fillRect/>
          </a:stretch>
        </p:blipFill>
        <p:spPr>
          <a:xfrm>
            <a:off x="249664" y="516959"/>
            <a:ext cx="2221525" cy="803841"/>
          </a:xfrm>
          <a:prstGeom prst="rect">
            <a:avLst/>
          </a:prstGeom>
        </p:spPr>
      </p:pic>
      <p:pic>
        <p:nvPicPr>
          <p:cNvPr id="6" name="Picture 5">
            <a:extLst>
              <a:ext uri="{FF2B5EF4-FFF2-40B4-BE49-F238E27FC236}">
                <a16:creationId xmlns:a16="http://schemas.microsoft.com/office/drawing/2014/main" id="{D93604FE-4681-4FC0-02B2-CE6319D46710}"/>
              </a:ext>
            </a:extLst>
          </p:cNvPr>
          <p:cNvPicPr>
            <a:picLocks noChangeAspect="1"/>
          </p:cNvPicPr>
          <p:nvPr/>
        </p:nvPicPr>
        <p:blipFill>
          <a:blip r:embed="rId4"/>
          <a:stretch>
            <a:fillRect/>
          </a:stretch>
        </p:blipFill>
        <p:spPr>
          <a:xfrm>
            <a:off x="4622725" y="455037"/>
            <a:ext cx="1816428" cy="1102830"/>
          </a:xfrm>
          <a:prstGeom prst="rect">
            <a:avLst/>
          </a:prstGeom>
        </p:spPr>
      </p:pic>
      <p:pic>
        <p:nvPicPr>
          <p:cNvPr id="8" name="Picture 7">
            <a:extLst>
              <a:ext uri="{FF2B5EF4-FFF2-40B4-BE49-F238E27FC236}">
                <a16:creationId xmlns:a16="http://schemas.microsoft.com/office/drawing/2014/main" id="{0145E7CA-A214-FF5D-B5B2-44B6A5637732}"/>
              </a:ext>
            </a:extLst>
          </p:cNvPr>
          <p:cNvPicPr>
            <a:picLocks noChangeAspect="1"/>
          </p:cNvPicPr>
          <p:nvPr/>
        </p:nvPicPr>
        <p:blipFill>
          <a:blip r:embed="rId5"/>
          <a:stretch>
            <a:fillRect/>
          </a:stretch>
        </p:blipFill>
        <p:spPr>
          <a:xfrm>
            <a:off x="0" y="1475695"/>
            <a:ext cx="7776240" cy="3113239"/>
          </a:xfrm>
          <a:prstGeom prst="rect">
            <a:avLst/>
          </a:prstGeom>
        </p:spPr>
      </p:pic>
      <p:sp>
        <p:nvSpPr>
          <p:cNvPr id="9" name="TextBox 8">
            <a:extLst>
              <a:ext uri="{FF2B5EF4-FFF2-40B4-BE49-F238E27FC236}">
                <a16:creationId xmlns:a16="http://schemas.microsoft.com/office/drawing/2014/main" id="{DDB97E48-D0A2-9226-5D3D-24436065ED3E}"/>
              </a:ext>
            </a:extLst>
          </p:cNvPr>
          <p:cNvSpPr txBox="1"/>
          <p:nvPr/>
        </p:nvSpPr>
        <p:spPr>
          <a:xfrm>
            <a:off x="0" y="4656666"/>
            <a:ext cx="5066580" cy="369332"/>
          </a:xfrm>
          <a:prstGeom prst="rect">
            <a:avLst/>
          </a:prstGeom>
          <a:noFill/>
        </p:spPr>
        <p:txBody>
          <a:bodyPr wrap="none" rtlCol="0">
            <a:spAutoFit/>
          </a:bodyPr>
          <a:lstStyle/>
          <a:p>
            <a:r>
              <a:rPr lang="en-US" dirty="0"/>
              <a:t>Note: if not given data for kij, it is assumed to be 0</a:t>
            </a:r>
          </a:p>
        </p:txBody>
      </p:sp>
      <p:sp>
        <p:nvSpPr>
          <p:cNvPr id="10" name="TextBox 9">
            <a:extLst>
              <a:ext uri="{FF2B5EF4-FFF2-40B4-BE49-F238E27FC236}">
                <a16:creationId xmlns:a16="http://schemas.microsoft.com/office/drawing/2014/main" id="{938AAB1E-AF8C-1A80-A6BC-C4D6680088C6}"/>
              </a:ext>
            </a:extLst>
          </p:cNvPr>
          <p:cNvSpPr txBox="1"/>
          <p:nvPr/>
        </p:nvSpPr>
        <p:spPr>
          <a:xfrm>
            <a:off x="0" y="5117068"/>
            <a:ext cx="2906565" cy="461665"/>
          </a:xfrm>
          <a:prstGeom prst="rect">
            <a:avLst/>
          </a:prstGeom>
          <a:noFill/>
        </p:spPr>
        <p:txBody>
          <a:bodyPr wrap="none" rtlCol="0">
            <a:spAutoFit/>
          </a:bodyPr>
          <a:lstStyle/>
          <a:p>
            <a:r>
              <a:rPr lang="en-US" sz="2400" dirty="0"/>
              <a:t>Ideal Solution Model</a:t>
            </a:r>
          </a:p>
        </p:txBody>
      </p:sp>
      <p:sp>
        <p:nvSpPr>
          <p:cNvPr id="11" name="TextBox 10">
            <a:extLst>
              <a:ext uri="{FF2B5EF4-FFF2-40B4-BE49-F238E27FC236}">
                <a16:creationId xmlns:a16="http://schemas.microsoft.com/office/drawing/2014/main" id="{1E1BB86D-B79A-3752-D718-6D8012122549}"/>
              </a:ext>
            </a:extLst>
          </p:cNvPr>
          <p:cNvSpPr txBox="1"/>
          <p:nvPr/>
        </p:nvSpPr>
        <p:spPr>
          <a:xfrm>
            <a:off x="0" y="5489601"/>
            <a:ext cx="6390852" cy="369332"/>
          </a:xfrm>
          <a:prstGeom prst="rect">
            <a:avLst/>
          </a:prstGeom>
          <a:noFill/>
        </p:spPr>
        <p:txBody>
          <a:bodyPr wrap="none" rtlCol="0">
            <a:spAutoFit/>
          </a:bodyPr>
          <a:lstStyle/>
          <a:p>
            <a:r>
              <a:rPr lang="en-US" dirty="0"/>
              <a:t>Similarly to the ideal gas model, we end up with these relations</a:t>
            </a:r>
          </a:p>
        </p:txBody>
      </p:sp>
      <p:pic>
        <p:nvPicPr>
          <p:cNvPr id="12" name="Picture 11">
            <a:extLst>
              <a:ext uri="{FF2B5EF4-FFF2-40B4-BE49-F238E27FC236}">
                <a16:creationId xmlns:a16="http://schemas.microsoft.com/office/drawing/2014/main" id="{B77D767B-935D-D063-F744-702060457A23}"/>
              </a:ext>
            </a:extLst>
          </p:cNvPr>
          <p:cNvPicPr>
            <a:picLocks noChangeAspect="1"/>
          </p:cNvPicPr>
          <p:nvPr/>
        </p:nvPicPr>
        <p:blipFill>
          <a:blip r:embed="rId6"/>
          <a:stretch>
            <a:fillRect/>
          </a:stretch>
        </p:blipFill>
        <p:spPr>
          <a:xfrm>
            <a:off x="606251" y="5966860"/>
            <a:ext cx="2986592" cy="843541"/>
          </a:xfrm>
          <a:prstGeom prst="rect">
            <a:avLst/>
          </a:prstGeom>
        </p:spPr>
      </p:pic>
      <p:pic>
        <p:nvPicPr>
          <p:cNvPr id="13" name="Picture 12">
            <a:extLst>
              <a:ext uri="{FF2B5EF4-FFF2-40B4-BE49-F238E27FC236}">
                <a16:creationId xmlns:a16="http://schemas.microsoft.com/office/drawing/2014/main" id="{3AB883F7-33A2-C488-8372-EC210CCEA93E}"/>
              </a:ext>
            </a:extLst>
          </p:cNvPr>
          <p:cNvPicPr>
            <a:picLocks noChangeAspect="1"/>
          </p:cNvPicPr>
          <p:nvPr/>
        </p:nvPicPr>
        <p:blipFill>
          <a:blip r:embed="rId7"/>
          <a:stretch>
            <a:fillRect/>
          </a:stretch>
        </p:blipFill>
        <p:spPr>
          <a:xfrm>
            <a:off x="5000000" y="5963691"/>
            <a:ext cx="1671733" cy="748188"/>
          </a:xfrm>
          <a:prstGeom prst="rect">
            <a:avLst/>
          </a:prstGeom>
        </p:spPr>
      </p:pic>
      <p:cxnSp>
        <p:nvCxnSpPr>
          <p:cNvPr id="14" name="Straight Arrow Connector 13">
            <a:extLst>
              <a:ext uri="{FF2B5EF4-FFF2-40B4-BE49-F238E27FC236}">
                <a16:creationId xmlns:a16="http://schemas.microsoft.com/office/drawing/2014/main" id="{A210D5EA-0A9E-4081-C6A9-05FB329AB5C3}"/>
              </a:ext>
            </a:extLst>
          </p:cNvPr>
          <p:cNvCxnSpPr>
            <a:endCxn id="12" idx="3"/>
          </p:cNvCxnSpPr>
          <p:nvPr/>
        </p:nvCxnSpPr>
        <p:spPr>
          <a:xfrm flipH="1">
            <a:off x="3592843" y="6370135"/>
            <a:ext cx="1250090" cy="184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DBD3F484-B4ED-FD83-3164-6C0CDD675279}"/>
              </a:ext>
            </a:extLst>
          </p:cNvPr>
          <p:cNvPicPr>
            <a:picLocks noChangeAspect="1"/>
          </p:cNvPicPr>
          <p:nvPr/>
        </p:nvPicPr>
        <p:blipFill>
          <a:blip r:embed="rId8"/>
          <a:stretch>
            <a:fillRect/>
          </a:stretch>
        </p:blipFill>
        <p:spPr>
          <a:xfrm>
            <a:off x="875716" y="7026799"/>
            <a:ext cx="1173759" cy="681069"/>
          </a:xfrm>
          <a:prstGeom prst="rect">
            <a:avLst/>
          </a:prstGeom>
        </p:spPr>
      </p:pic>
      <p:pic>
        <p:nvPicPr>
          <p:cNvPr id="16" name="Picture 15">
            <a:extLst>
              <a:ext uri="{FF2B5EF4-FFF2-40B4-BE49-F238E27FC236}">
                <a16:creationId xmlns:a16="http://schemas.microsoft.com/office/drawing/2014/main" id="{9F37BDBA-8BA7-4F02-E391-130FFA63CAB2}"/>
              </a:ext>
            </a:extLst>
          </p:cNvPr>
          <p:cNvPicPr>
            <a:picLocks noChangeAspect="1"/>
          </p:cNvPicPr>
          <p:nvPr/>
        </p:nvPicPr>
        <p:blipFill>
          <a:blip r:embed="rId9"/>
          <a:stretch>
            <a:fillRect/>
          </a:stretch>
        </p:blipFill>
        <p:spPr>
          <a:xfrm>
            <a:off x="394510" y="7873969"/>
            <a:ext cx="4727035" cy="1086965"/>
          </a:xfrm>
          <a:prstGeom prst="rect">
            <a:avLst/>
          </a:prstGeom>
        </p:spPr>
      </p:pic>
      <p:pic>
        <p:nvPicPr>
          <p:cNvPr id="17" name="Picture 16">
            <a:extLst>
              <a:ext uri="{FF2B5EF4-FFF2-40B4-BE49-F238E27FC236}">
                <a16:creationId xmlns:a16="http://schemas.microsoft.com/office/drawing/2014/main" id="{33EFE207-B57E-5949-8621-A1E5DA195174}"/>
              </a:ext>
            </a:extLst>
          </p:cNvPr>
          <p:cNvPicPr>
            <a:picLocks noChangeAspect="1"/>
          </p:cNvPicPr>
          <p:nvPr/>
        </p:nvPicPr>
        <p:blipFill>
          <a:blip r:embed="rId10"/>
          <a:stretch>
            <a:fillRect/>
          </a:stretch>
        </p:blipFill>
        <p:spPr>
          <a:xfrm>
            <a:off x="0" y="8974132"/>
            <a:ext cx="2376499" cy="681069"/>
          </a:xfrm>
          <a:prstGeom prst="rect">
            <a:avLst/>
          </a:prstGeom>
        </p:spPr>
      </p:pic>
      <p:pic>
        <p:nvPicPr>
          <p:cNvPr id="19" name="Picture 18">
            <a:extLst>
              <a:ext uri="{FF2B5EF4-FFF2-40B4-BE49-F238E27FC236}">
                <a16:creationId xmlns:a16="http://schemas.microsoft.com/office/drawing/2014/main" id="{6FBC2FD7-8783-7248-E8DD-BDF475171147}"/>
              </a:ext>
            </a:extLst>
          </p:cNvPr>
          <p:cNvPicPr>
            <a:picLocks noChangeAspect="1"/>
          </p:cNvPicPr>
          <p:nvPr/>
        </p:nvPicPr>
        <p:blipFill>
          <a:blip r:embed="rId11"/>
          <a:stretch>
            <a:fillRect/>
          </a:stretch>
        </p:blipFill>
        <p:spPr>
          <a:xfrm>
            <a:off x="2361610" y="8974656"/>
            <a:ext cx="1295989" cy="786331"/>
          </a:xfrm>
          <a:prstGeom prst="rect">
            <a:avLst/>
          </a:prstGeom>
        </p:spPr>
      </p:pic>
      <p:pic>
        <p:nvPicPr>
          <p:cNvPr id="21" name="Picture 20">
            <a:extLst>
              <a:ext uri="{FF2B5EF4-FFF2-40B4-BE49-F238E27FC236}">
                <a16:creationId xmlns:a16="http://schemas.microsoft.com/office/drawing/2014/main" id="{E1022046-587D-2490-D251-A658C0A2FB4C}"/>
              </a:ext>
            </a:extLst>
          </p:cNvPr>
          <p:cNvPicPr>
            <a:picLocks noChangeAspect="1"/>
          </p:cNvPicPr>
          <p:nvPr/>
        </p:nvPicPr>
        <p:blipFill>
          <a:blip r:embed="rId12"/>
          <a:stretch>
            <a:fillRect/>
          </a:stretch>
        </p:blipFill>
        <p:spPr>
          <a:xfrm>
            <a:off x="3841042" y="8964608"/>
            <a:ext cx="4256032" cy="775262"/>
          </a:xfrm>
          <a:prstGeom prst="rect">
            <a:avLst/>
          </a:prstGeom>
        </p:spPr>
      </p:pic>
      <p:pic>
        <p:nvPicPr>
          <p:cNvPr id="23" name="Picture 22">
            <a:extLst>
              <a:ext uri="{FF2B5EF4-FFF2-40B4-BE49-F238E27FC236}">
                <a16:creationId xmlns:a16="http://schemas.microsoft.com/office/drawing/2014/main" id="{611332EE-87F3-A7E5-482F-9B55559CA031}"/>
              </a:ext>
            </a:extLst>
          </p:cNvPr>
          <p:cNvPicPr>
            <a:picLocks noChangeAspect="1"/>
          </p:cNvPicPr>
          <p:nvPr/>
        </p:nvPicPr>
        <p:blipFill>
          <a:blip r:embed="rId13"/>
          <a:stretch>
            <a:fillRect/>
          </a:stretch>
        </p:blipFill>
        <p:spPr>
          <a:xfrm>
            <a:off x="321734" y="10221323"/>
            <a:ext cx="8139939" cy="1533612"/>
          </a:xfrm>
          <a:prstGeom prst="rect">
            <a:avLst/>
          </a:prstGeom>
        </p:spPr>
      </p:pic>
      <p:sp>
        <p:nvSpPr>
          <p:cNvPr id="24" name="TextBox 23">
            <a:extLst>
              <a:ext uri="{FF2B5EF4-FFF2-40B4-BE49-F238E27FC236}">
                <a16:creationId xmlns:a16="http://schemas.microsoft.com/office/drawing/2014/main" id="{EE5A5523-0655-3C65-A5C2-8EF253306771}"/>
              </a:ext>
            </a:extLst>
          </p:cNvPr>
          <p:cNvSpPr txBox="1"/>
          <p:nvPr/>
        </p:nvSpPr>
        <p:spPr>
          <a:xfrm>
            <a:off x="254000" y="9807601"/>
            <a:ext cx="2683748" cy="369332"/>
          </a:xfrm>
          <a:prstGeom prst="rect">
            <a:avLst/>
          </a:prstGeom>
          <a:noFill/>
        </p:spPr>
        <p:txBody>
          <a:bodyPr wrap="none" rtlCol="0">
            <a:spAutoFit/>
          </a:bodyPr>
          <a:lstStyle/>
          <a:p>
            <a:r>
              <a:rPr lang="en-US" dirty="0"/>
              <a:t>Summability also applies</a:t>
            </a:r>
          </a:p>
        </p:txBody>
      </p:sp>
      <p:sp>
        <p:nvSpPr>
          <p:cNvPr id="25" name="TextBox 24">
            <a:extLst>
              <a:ext uri="{FF2B5EF4-FFF2-40B4-BE49-F238E27FC236}">
                <a16:creationId xmlns:a16="http://schemas.microsoft.com/office/drawing/2014/main" id="{DFA6AF52-CAE2-DE1E-576D-E06C5C797B31}"/>
              </a:ext>
            </a:extLst>
          </p:cNvPr>
          <p:cNvSpPr txBox="1"/>
          <p:nvPr/>
        </p:nvSpPr>
        <p:spPr>
          <a:xfrm>
            <a:off x="135467" y="11822668"/>
            <a:ext cx="5897897" cy="369332"/>
          </a:xfrm>
          <a:prstGeom prst="rect">
            <a:avLst/>
          </a:prstGeom>
          <a:noFill/>
        </p:spPr>
        <p:txBody>
          <a:bodyPr wrap="none" rtlCol="0">
            <a:spAutoFit/>
          </a:bodyPr>
          <a:lstStyle/>
          <a:p>
            <a:r>
              <a:rPr lang="en-US" dirty="0"/>
              <a:t>These equations are probably most useful for delta values</a:t>
            </a:r>
          </a:p>
        </p:txBody>
      </p:sp>
    </p:spTree>
    <p:extLst>
      <p:ext uri="{BB962C8B-B14F-4D97-AF65-F5344CB8AC3E}">
        <p14:creationId xmlns:p14="http://schemas.microsoft.com/office/powerpoint/2010/main" val="125782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4E096FCD-DDCD-CA12-2B38-B59A19FBE30F}"/>
              </a:ext>
            </a:extLst>
          </p:cNvPr>
          <p:cNvSpPr txBox="1"/>
          <p:nvPr/>
        </p:nvSpPr>
        <p:spPr>
          <a:xfrm>
            <a:off x="0" y="0"/>
            <a:ext cx="2307555" cy="400110"/>
          </a:xfrm>
          <a:prstGeom prst="rect">
            <a:avLst/>
          </a:prstGeom>
          <a:noFill/>
        </p:spPr>
        <p:txBody>
          <a:bodyPr wrap="none" rtlCol="0">
            <a:spAutoFit/>
          </a:bodyPr>
          <a:lstStyle/>
          <a:p>
            <a:r>
              <a:rPr lang="en-US" sz="2000" dirty="0"/>
              <a:t>Lewis/Randall Rule</a:t>
            </a:r>
          </a:p>
        </p:txBody>
      </p:sp>
      <p:pic>
        <p:nvPicPr>
          <p:cNvPr id="28" name="Picture 27">
            <a:extLst>
              <a:ext uri="{FF2B5EF4-FFF2-40B4-BE49-F238E27FC236}">
                <a16:creationId xmlns:a16="http://schemas.microsoft.com/office/drawing/2014/main" id="{8658BBEE-1CF5-02D8-C003-81E7744E4DB8}"/>
              </a:ext>
            </a:extLst>
          </p:cNvPr>
          <p:cNvPicPr>
            <a:picLocks noChangeAspect="1"/>
          </p:cNvPicPr>
          <p:nvPr/>
        </p:nvPicPr>
        <p:blipFill>
          <a:blip r:embed="rId2"/>
          <a:stretch>
            <a:fillRect/>
          </a:stretch>
        </p:blipFill>
        <p:spPr>
          <a:xfrm>
            <a:off x="823321" y="393137"/>
            <a:ext cx="1392007" cy="741395"/>
          </a:xfrm>
          <a:prstGeom prst="rect">
            <a:avLst/>
          </a:prstGeom>
        </p:spPr>
      </p:pic>
      <p:pic>
        <p:nvPicPr>
          <p:cNvPr id="30" name="Picture 29">
            <a:extLst>
              <a:ext uri="{FF2B5EF4-FFF2-40B4-BE49-F238E27FC236}">
                <a16:creationId xmlns:a16="http://schemas.microsoft.com/office/drawing/2014/main" id="{5DEB7E35-5AFF-B6BD-B3C6-334738A829C2}"/>
              </a:ext>
            </a:extLst>
          </p:cNvPr>
          <p:cNvPicPr>
            <a:picLocks noChangeAspect="1"/>
          </p:cNvPicPr>
          <p:nvPr/>
        </p:nvPicPr>
        <p:blipFill>
          <a:blip r:embed="rId3"/>
          <a:stretch>
            <a:fillRect/>
          </a:stretch>
        </p:blipFill>
        <p:spPr>
          <a:xfrm>
            <a:off x="5701717" y="503214"/>
            <a:ext cx="1383345" cy="563585"/>
          </a:xfrm>
          <a:prstGeom prst="rect">
            <a:avLst/>
          </a:prstGeom>
        </p:spPr>
      </p:pic>
      <p:sp>
        <p:nvSpPr>
          <p:cNvPr id="31" name="TextBox 30">
            <a:extLst>
              <a:ext uri="{FF2B5EF4-FFF2-40B4-BE49-F238E27FC236}">
                <a16:creationId xmlns:a16="http://schemas.microsoft.com/office/drawing/2014/main" id="{6669E0E8-11C5-3E5D-CD50-2901173D0646}"/>
              </a:ext>
            </a:extLst>
          </p:cNvPr>
          <p:cNvSpPr txBox="1"/>
          <p:nvPr/>
        </p:nvSpPr>
        <p:spPr>
          <a:xfrm>
            <a:off x="2252133" y="558799"/>
            <a:ext cx="3302000" cy="646331"/>
          </a:xfrm>
          <a:prstGeom prst="rect">
            <a:avLst/>
          </a:prstGeom>
          <a:noFill/>
        </p:spPr>
        <p:txBody>
          <a:bodyPr wrap="square" rtlCol="0">
            <a:spAutoFit/>
          </a:bodyPr>
          <a:lstStyle/>
          <a:p>
            <a:pPr algn="ctr"/>
            <a:r>
              <a:rPr lang="en-US" dirty="0"/>
              <a:t>Division of both sides by xi * P yields</a:t>
            </a:r>
          </a:p>
        </p:txBody>
      </p:sp>
      <p:sp>
        <p:nvSpPr>
          <p:cNvPr id="32" name="TextBox 31">
            <a:extLst>
              <a:ext uri="{FF2B5EF4-FFF2-40B4-BE49-F238E27FC236}">
                <a16:creationId xmlns:a16="http://schemas.microsoft.com/office/drawing/2014/main" id="{D8F9A14A-9AE0-A714-AC60-58B5CA74445B}"/>
              </a:ext>
            </a:extLst>
          </p:cNvPr>
          <p:cNvSpPr txBox="1"/>
          <p:nvPr/>
        </p:nvSpPr>
        <p:spPr>
          <a:xfrm>
            <a:off x="355600" y="1219200"/>
            <a:ext cx="7454861" cy="369332"/>
          </a:xfrm>
          <a:prstGeom prst="rect">
            <a:avLst/>
          </a:prstGeom>
          <a:noFill/>
        </p:spPr>
        <p:txBody>
          <a:bodyPr wrap="none" rtlCol="0">
            <a:spAutoFit/>
          </a:bodyPr>
          <a:lstStyle/>
          <a:p>
            <a:r>
              <a:rPr lang="en-US" dirty="0"/>
              <a:t>The ideal solution model is best used with molecules of similar structures</a:t>
            </a:r>
          </a:p>
        </p:txBody>
      </p:sp>
      <p:sp>
        <p:nvSpPr>
          <p:cNvPr id="33" name="TextBox 32">
            <a:extLst>
              <a:ext uri="{FF2B5EF4-FFF2-40B4-BE49-F238E27FC236}">
                <a16:creationId xmlns:a16="http://schemas.microsoft.com/office/drawing/2014/main" id="{D9D0AD79-F067-CA9D-7F42-2BEAC8483FF6}"/>
              </a:ext>
            </a:extLst>
          </p:cNvPr>
          <p:cNvSpPr txBox="1"/>
          <p:nvPr/>
        </p:nvSpPr>
        <p:spPr>
          <a:xfrm>
            <a:off x="0" y="1524000"/>
            <a:ext cx="2932406" cy="523220"/>
          </a:xfrm>
          <a:prstGeom prst="rect">
            <a:avLst/>
          </a:prstGeom>
          <a:noFill/>
        </p:spPr>
        <p:txBody>
          <a:bodyPr wrap="none" rtlCol="0">
            <a:spAutoFit/>
          </a:bodyPr>
          <a:lstStyle/>
          <a:p>
            <a:r>
              <a:rPr lang="en-US" sz="2800" dirty="0"/>
              <a:t>Excess Properties</a:t>
            </a:r>
          </a:p>
        </p:txBody>
      </p:sp>
      <p:sp>
        <p:nvSpPr>
          <p:cNvPr id="34" name="TextBox 33">
            <a:extLst>
              <a:ext uri="{FF2B5EF4-FFF2-40B4-BE49-F238E27FC236}">
                <a16:creationId xmlns:a16="http://schemas.microsoft.com/office/drawing/2014/main" id="{11A7AE62-F0A0-6DD8-4F2B-129CCA665CF0}"/>
              </a:ext>
            </a:extLst>
          </p:cNvPr>
          <p:cNvSpPr txBox="1"/>
          <p:nvPr/>
        </p:nvSpPr>
        <p:spPr>
          <a:xfrm>
            <a:off x="0" y="1913466"/>
            <a:ext cx="8686800" cy="923330"/>
          </a:xfrm>
          <a:prstGeom prst="rect">
            <a:avLst/>
          </a:prstGeom>
          <a:noFill/>
        </p:spPr>
        <p:txBody>
          <a:bodyPr wrap="square" rtlCol="0">
            <a:spAutoFit/>
          </a:bodyPr>
          <a:lstStyle/>
          <a:p>
            <a:r>
              <a:rPr lang="en-US" dirty="0"/>
              <a:t>Since residual properties are how the properties deviate from an ideal gas, it would be wrong to use these with solutions. So, we have excess properties. They are how the property deviates from an ideal solution</a:t>
            </a:r>
          </a:p>
        </p:txBody>
      </p:sp>
      <p:pic>
        <p:nvPicPr>
          <p:cNvPr id="36" name="Picture 35">
            <a:extLst>
              <a:ext uri="{FF2B5EF4-FFF2-40B4-BE49-F238E27FC236}">
                <a16:creationId xmlns:a16="http://schemas.microsoft.com/office/drawing/2014/main" id="{59677B3F-510D-08A0-B03B-AAC1E30EDD4A}"/>
              </a:ext>
            </a:extLst>
          </p:cNvPr>
          <p:cNvPicPr>
            <a:picLocks noChangeAspect="1"/>
          </p:cNvPicPr>
          <p:nvPr/>
        </p:nvPicPr>
        <p:blipFill>
          <a:blip r:embed="rId4"/>
          <a:stretch>
            <a:fillRect/>
          </a:stretch>
        </p:blipFill>
        <p:spPr>
          <a:xfrm>
            <a:off x="364507" y="2915154"/>
            <a:ext cx="2602452" cy="674711"/>
          </a:xfrm>
          <a:prstGeom prst="rect">
            <a:avLst/>
          </a:prstGeom>
        </p:spPr>
      </p:pic>
      <p:pic>
        <p:nvPicPr>
          <p:cNvPr id="38" name="Picture 37">
            <a:extLst>
              <a:ext uri="{FF2B5EF4-FFF2-40B4-BE49-F238E27FC236}">
                <a16:creationId xmlns:a16="http://schemas.microsoft.com/office/drawing/2014/main" id="{817D945C-0097-CB40-BC26-6640968FF6AF}"/>
              </a:ext>
            </a:extLst>
          </p:cNvPr>
          <p:cNvPicPr>
            <a:picLocks noChangeAspect="1"/>
          </p:cNvPicPr>
          <p:nvPr/>
        </p:nvPicPr>
        <p:blipFill>
          <a:blip r:embed="rId5"/>
          <a:stretch>
            <a:fillRect/>
          </a:stretch>
        </p:blipFill>
        <p:spPr>
          <a:xfrm>
            <a:off x="3635283" y="2889220"/>
            <a:ext cx="1931936" cy="615979"/>
          </a:xfrm>
          <a:prstGeom prst="rect">
            <a:avLst/>
          </a:prstGeom>
        </p:spPr>
      </p:pic>
      <p:pic>
        <p:nvPicPr>
          <p:cNvPr id="8" name="Picture 7">
            <a:extLst>
              <a:ext uri="{FF2B5EF4-FFF2-40B4-BE49-F238E27FC236}">
                <a16:creationId xmlns:a16="http://schemas.microsoft.com/office/drawing/2014/main" id="{F8463A75-E520-0482-9D44-62D4BD9EF40A}"/>
              </a:ext>
            </a:extLst>
          </p:cNvPr>
          <p:cNvPicPr>
            <a:picLocks noChangeAspect="1"/>
          </p:cNvPicPr>
          <p:nvPr/>
        </p:nvPicPr>
        <p:blipFill>
          <a:blip r:embed="rId6"/>
          <a:stretch>
            <a:fillRect/>
          </a:stretch>
        </p:blipFill>
        <p:spPr>
          <a:xfrm>
            <a:off x="0" y="4443373"/>
            <a:ext cx="8686800" cy="4429693"/>
          </a:xfrm>
          <a:prstGeom prst="rect">
            <a:avLst/>
          </a:prstGeom>
        </p:spPr>
      </p:pic>
      <p:sp>
        <p:nvSpPr>
          <p:cNvPr id="10" name="TextBox 9">
            <a:extLst>
              <a:ext uri="{FF2B5EF4-FFF2-40B4-BE49-F238E27FC236}">
                <a16:creationId xmlns:a16="http://schemas.microsoft.com/office/drawing/2014/main" id="{E311CDBC-2213-8DB4-52F6-F9EDF579906B}"/>
              </a:ext>
            </a:extLst>
          </p:cNvPr>
          <p:cNvSpPr txBox="1"/>
          <p:nvPr/>
        </p:nvSpPr>
        <p:spPr>
          <a:xfrm>
            <a:off x="0" y="3708400"/>
            <a:ext cx="8686800" cy="646331"/>
          </a:xfrm>
          <a:prstGeom prst="rect">
            <a:avLst/>
          </a:prstGeom>
          <a:noFill/>
        </p:spPr>
        <p:txBody>
          <a:bodyPr wrap="square" rtlCol="0">
            <a:spAutoFit/>
          </a:bodyPr>
          <a:lstStyle/>
          <a:p>
            <a:r>
              <a:rPr lang="en-US" dirty="0"/>
              <a:t>Here are some equations relating thermodynamic properties (I don’t know how they got H and Cp values, but whatever) </a:t>
            </a:r>
          </a:p>
        </p:txBody>
      </p:sp>
      <p:sp>
        <p:nvSpPr>
          <p:cNvPr id="12" name="TextBox 11">
            <a:extLst>
              <a:ext uri="{FF2B5EF4-FFF2-40B4-BE49-F238E27FC236}">
                <a16:creationId xmlns:a16="http://schemas.microsoft.com/office/drawing/2014/main" id="{2B707AE6-879D-388B-C440-BC4C81F68E8B}"/>
              </a:ext>
            </a:extLst>
          </p:cNvPr>
          <p:cNvSpPr txBox="1"/>
          <p:nvPr/>
        </p:nvSpPr>
        <p:spPr>
          <a:xfrm>
            <a:off x="0" y="8957733"/>
            <a:ext cx="3217869" cy="400110"/>
          </a:xfrm>
          <a:prstGeom prst="rect">
            <a:avLst/>
          </a:prstGeom>
          <a:noFill/>
        </p:spPr>
        <p:txBody>
          <a:bodyPr wrap="none" rtlCol="0">
            <a:spAutoFit/>
          </a:bodyPr>
          <a:lstStyle/>
          <a:p>
            <a:r>
              <a:rPr lang="en-US" sz="2000" dirty="0"/>
              <a:t>Nature of excess properties</a:t>
            </a:r>
          </a:p>
        </p:txBody>
      </p:sp>
      <p:sp>
        <p:nvSpPr>
          <p:cNvPr id="14" name="TextBox 13">
            <a:extLst>
              <a:ext uri="{FF2B5EF4-FFF2-40B4-BE49-F238E27FC236}">
                <a16:creationId xmlns:a16="http://schemas.microsoft.com/office/drawing/2014/main" id="{3E14B1FA-3ADA-ABFB-B091-2E1384AFDF73}"/>
              </a:ext>
            </a:extLst>
          </p:cNvPr>
          <p:cNvSpPr txBox="1"/>
          <p:nvPr/>
        </p:nvSpPr>
        <p:spPr>
          <a:xfrm>
            <a:off x="0" y="9329678"/>
            <a:ext cx="453813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Excess entropy is found when knowing excess Gibbs and excess enthalpy</a:t>
            </a:r>
          </a:p>
          <a:p>
            <a:pPr marL="285750" indent="-285750">
              <a:buFont typeface="Arial" panose="020B0604020202020204" pitchFamily="34" charset="0"/>
              <a:buChar char="•"/>
            </a:pPr>
            <a:r>
              <a:rPr lang="en-US" dirty="0"/>
              <a:t>All excess properties approach zero near purity</a:t>
            </a:r>
          </a:p>
          <a:p>
            <a:pPr marL="285750" indent="-285750">
              <a:buFont typeface="Arial" panose="020B0604020202020204" pitchFamily="34" charset="0"/>
              <a:buChar char="•"/>
            </a:pPr>
            <a:r>
              <a:rPr lang="en-US" dirty="0"/>
              <a:t>Although Gibbs excess is usually a parabola, excess enthalpy and TS have individualistic dependencies</a:t>
            </a:r>
          </a:p>
          <a:p>
            <a:pPr marL="285750" indent="-285750">
              <a:buFont typeface="Arial" panose="020B0604020202020204" pitchFamily="34" charset="0"/>
              <a:buChar char="•"/>
            </a:pPr>
            <a:r>
              <a:rPr lang="en-US" dirty="0"/>
              <a:t>When an excess property has a single sign, the maximum/minimum is near equimolar composition</a:t>
            </a:r>
          </a:p>
        </p:txBody>
      </p:sp>
      <p:pic>
        <p:nvPicPr>
          <p:cNvPr id="18" name="Picture 17">
            <a:extLst>
              <a:ext uri="{FF2B5EF4-FFF2-40B4-BE49-F238E27FC236}">
                <a16:creationId xmlns:a16="http://schemas.microsoft.com/office/drawing/2014/main" id="{C5E6AE8B-97DF-C881-2CE0-D4901467D5F1}"/>
              </a:ext>
            </a:extLst>
          </p:cNvPr>
          <p:cNvPicPr>
            <a:picLocks noChangeAspect="1"/>
          </p:cNvPicPr>
          <p:nvPr/>
        </p:nvPicPr>
        <p:blipFill>
          <a:blip r:embed="rId7"/>
          <a:stretch>
            <a:fillRect/>
          </a:stretch>
        </p:blipFill>
        <p:spPr>
          <a:xfrm>
            <a:off x="4291445" y="8846563"/>
            <a:ext cx="2343598" cy="1059435"/>
          </a:xfrm>
          <a:prstGeom prst="rect">
            <a:avLst/>
          </a:prstGeom>
        </p:spPr>
      </p:pic>
      <p:pic>
        <p:nvPicPr>
          <p:cNvPr id="29" name="Picture 28">
            <a:extLst>
              <a:ext uri="{FF2B5EF4-FFF2-40B4-BE49-F238E27FC236}">
                <a16:creationId xmlns:a16="http://schemas.microsoft.com/office/drawing/2014/main" id="{3DB87C2C-00B1-1364-2E96-2329926D0FA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593810" y="8859698"/>
            <a:ext cx="1933845" cy="1991003"/>
          </a:xfrm>
          <a:prstGeom prst="rect">
            <a:avLst/>
          </a:prstGeom>
        </p:spPr>
      </p:pic>
      <p:pic>
        <p:nvPicPr>
          <p:cNvPr id="37" name="Picture 36">
            <a:extLst>
              <a:ext uri="{FF2B5EF4-FFF2-40B4-BE49-F238E27FC236}">
                <a16:creationId xmlns:a16="http://schemas.microsoft.com/office/drawing/2014/main" id="{295D7227-B678-8973-0F51-81170179EBF4}"/>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4624780" y="10110121"/>
            <a:ext cx="1943371" cy="1962424"/>
          </a:xfrm>
          <a:prstGeom prst="rect">
            <a:avLst/>
          </a:prstGeom>
        </p:spPr>
      </p:pic>
    </p:spTree>
    <p:extLst>
      <p:ext uri="{BB962C8B-B14F-4D97-AF65-F5344CB8AC3E}">
        <p14:creationId xmlns:p14="http://schemas.microsoft.com/office/powerpoint/2010/main" val="3464192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6412EA-A745-70D3-0474-2AA487727866}"/>
              </a:ext>
            </a:extLst>
          </p:cNvPr>
          <p:cNvSpPr txBox="1"/>
          <p:nvPr/>
        </p:nvSpPr>
        <p:spPr>
          <a:xfrm>
            <a:off x="266022" y="4202351"/>
            <a:ext cx="5052024" cy="369332"/>
          </a:xfrm>
          <a:prstGeom prst="rect">
            <a:avLst/>
          </a:prstGeom>
          <a:noFill/>
        </p:spPr>
        <p:txBody>
          <a:bodyPr wrap="none" rtlCol="0">
            <a:spAutoFit/>
          </a:bodyPr>
          <a:lstStyle/>
          <a:p>
            <a:r>
              <a:rPr lang="en-US" dirty="0"/>
              <a:t>Finding Temperature through changes in enthalpy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A81E042-8807-3137-65EA-095DFE833F10}"/>
                  </a:ext>
                </a:extLst>
              </p:cNvPr>
              <p:cNvSpPr txBox="1"/>
              <p:nvPr/>
            </p:nvSpPr>
            <p:spPr>
              <a:xfrm>
                <a:off x="143854" y="4665606"/>
                <a:ext cx="8292014" cy="5840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𝐼𝐶𝑃𝐻</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r>
                            <a:rPr lang="en-US" sz="2000" b="0" i="1" smtClean="0">
                              <a:latin typeface="Cambria Math" panose="02040503050406030204" pitchFamily="18" charset="0"/>
                            </a:rPr>
                            <m:t>𝐵</m:t>
                          </m:r>
                          <m:r>
                            <a:rPr lang="en-US" sz="2000" b="0" i="1" smtClean="0">
                              <a:latin typeface="Cambria Math" panose="02040503050406030204" pitchFamily="18" charset="0"/>
                            </a:rPr>
                            <m:t>,</m:t>
                          </m:r>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𝐷</m:t>
                          </m:r>
                        </m:e>
                      </m:d>
                      <m:r>
                        <a:rPr lang="en-US" sz="2000" b="0" i="1" smtClean="0">
                          <a:latin typeface="Cambria Math" panose="02040503050406030204" pitchFamily="18" charset="0"/>
                        </a:rPr>
                        <m:t>=</m:t>
                      </m:r>
                      <m:r>
                        <a:rPr lang="en-US" sz="2000" b="0" i="1" smtClean="0">
                          <a:latin typeface="Cambria Math" panose="02040503050406030204" pitchFamily="18" charset="0"/>
                        </a:rPr>
                        <m:t>𝑀𝐶𝑃𝐻</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0</m:t>
                              </m:r>
                            </m:sub>
                          </m:sSub>
                          <m:r>
                            <a:rPr lang="en-US" sz="2000" i="1">
                              <a:latin typeface="Cambria Math" panose="02040503050406030204" pitchFamily="18" charset="0"/>
                            </a:rPr>
                            <m:t>,</m:t>
                          </m:r>
                          <m:r>
                            <a:rPr lang="en-US" sz="2000" i="1">
                              <a:latin typeface="Cambria Math" panose="02040503050406030204" pitchFamily="18" charset="0"/>
                            </a:rPr>
                            <m:t>𝑇</m:t>
                          </m:r>
                          <m:r>
                            <a:rPr lang="en-US" sz="2000" i="1">
                              <a:latin typeface="Cambria Math" panose="02040503050406030204" pitchFamily="18" charset="0"/>
                            </a:rPr>
                            <m:t>,</m:t>
                          </m:r>
                          <m:r>
                            <a:rPr lang="en-US" sz="2000" i="1">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rPr>
                            <m:t>𝐶</m:t>
                          </m:r>
                          <m:r>
                            <a:rPr lang="en-US" sz="2000" i="1">
                              <a:latin typeface="Cambria Math" panose="02040503050406030204" pitchFamily="18" charset="0"/>
                            </a:rPr>
                            <m:t>,</m:t>
                          </m:r>
                          <m:r>
                            <a:rPr lang="en-US" sz="2000" i="1">
                              <a:latin typeface="Cambria Math" panose="02040503050406030204" pitchFamily="18" charset="0"/>
                            </a:rPr>
                            <m:t>𝐷</m:t>
                          </m:r>
                        </m:e>
                      </m:d>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&lt;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&gt;</m:t>
                          </m:r>
                        </m:num>
                        <m:den>
                          <m:r>
                            <a:rPr lang="en-US" sz="2000" b="0" i="1" smtClean="0">
                              <a:latin typeface="Cambria Math" panose="02040503050406030204" pitchFamily="18" charset="0"/>
                            </a:rPr>
                            <m:t>𝑅</m:t>
                          </m:r>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oMath>
                  </m:oMathPara>
                </a14:m>
                <a:endParaRPr lang="en-US" sz="2000" dirty="0"/>
              </a:p>
            </p:txBody>
          </p:sp>
        </mc:Choice>
        <mc:Fallback xmlns="">
          <p:sp>
            <p:nvSpPr>
              <p:cNvPr id="3" name="TextBox 2">
                <a:extLst>
                  <a:ext uri="{FF2B5EF4-FFF2-40B4-BE49-F238E27FC236}">
                    <a16:creationId xmlns:a16="http://schemas.microsoft.com/office/drawing/2014/main" id="{EA81E042-8807-3137-65EA-095DFE833F10}"/>
                  </a:ext>
                </a:extLst>
              </p:cNvPr>
              <p:cNvSpPr txBox="1">
                <a:spLocks noRot="1" noChangeAspect="1" noMove="1" noResize="1" noEditPoints="1" noAdjustHandles="1" noChangeArrowheads="1" noChangeShapeType="1" noTextEdit="1"/>
              </p:cNvSpPr>
              <p:nvPr/>
            </p:nvSpPr>
            <p:spPr>
              <a:xfrm>
                <a:off x="143854" y="4665606"/>
                <a:ext cx="8292014" cy="58407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7CEEFCB-24BC-5835-8EDE-9D11924E9454}"/>
                  </a:ext>
                </a:extLst>
              </p:cNvPr>
              <p:cNvSpPr txBox="1"/>
              <p:nvPr/>
            </p:nvSpPr>
            <p:spPr>
              <a:xfrm>
                <a:off x="266022" y="5521641"/>
                <a:ext cx="2208361"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𝐻</m:t>
                      </m:r>
                      <m:r>
                        <a:rPr lang="en-US" b="0" i="1" smtClean="0">
                          <a:latin typeface="Cambria Math" panose="02040503050406030204" pitchFamily="18" charset="0"/>
                          <a:ea typeface="Cambria Math" panose="02040503050406030204" pitchFamily="18" charset="0"/>
                        </a:rPr>
                        <m:t>=&lt;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&gt;(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47CEEFCB-24BC-5835-8EDE-9D11924E9454}"/>
                  </a:ext>
                </a:extLst>
              </p:cNvPr>
              <p:cNvSpPr txBox="1">
                <a:spLocks noRot="1" noChangeAspect="1" noMove="1" noResize="1" noEditPoints="1" noAdjustHandles="1" noChangeArrowheads="1" noChangeShapeType="1" noTextEdit="1"/>
              </p:cNvSpPr>
              <p:nvPr/>
            </p:nvSpPr>
            <p:spPr>
              <a:xfrm>
                <a:off x="266022" y="5521641"/>
                <a:ext cx="2208361" cy="298415"/>
              </a:xfrm>
              <a:prstGeom prst="rect">
                <a:avLst/>
              </a:prstGeom>
              <a:blipFill>
                <a:blip r:embed="rId3"/>
                <a:stretch>
                  <a:fillRect l="-2210" r="-3591" b="-2653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40052EEE-CF46-4C9E-4578-B7DE5C323542}"/>
              </a:ext>
            </a:extLst>
          </p:cNvPr>
          <p:cNvPicPr>
            <a:picLocks noChangeAspect="1"/>
          </p:cNvPicPr>
          <p:nvPr/>
        </p:nvPicPr>
        <p:blipFill>
          <a:blip r:embed="rId4"/>
          <a:stretch>
            <a:fillRect/>
          </a:stretch>
        </p:blipFill>
        <p:spPr>
          <a:xfrm>
            <a:off x="802495" y="5888734"/>
            <a:ext cx="6206246" cy="3189965"/>
          </a:xfrm>
          <a:prstGeom prst="rect">
            <a:avLst/>
          </a:prstGeom>
        </p:spPr>
      </p:pic>
      <p:sp>
        <p:nvSpPr>
          <p:cNvPr id="11" name="TextBox 10">
            <a:extLst>
              <a:ext uri="{FF2B5EF4-FFF2-40B4-BE49-F238E27FC236}">
                <a16:creationId xmlns:a16="http://schemas.microsoft.com/office/drawing/2014/main" id="{95EFB473-7DFA-D159-410B-99A987C513D0}"/>
              </a:ext>
            </a:extLst>
          </p:cNvPr>
          <p:cNvSpPr txBox="1"/>
          <p:nvPr/>
        </p:nvSpPr>
        <p:spPr>
          <a:xfrm>
            <a:off x="0" y="161800"/>
            <a:ext cx="5584606" cy="369332"/>
          </a:xfrm>
          <a:prstGeom prst="rect">
            <a:avLst/>
          </a:prstGeom>
          <a:noFill/>
        </p:spPr>
        <p:txBody>
          <a:bodyPr wrap="none" rtlCol="0">
            <a:spAutoFit/>
          </a:bodyPr>
          <a:lstStyle/>
          <a:p>
            <a:r>
              <a:rPr lang="en-US" dirty="0"/>
              <a:t>Constant Volume and constant Pressure heat capacity</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61307D3-3E3A-B6E3-A873-A01592E6C705}"/>
                  </a:ext>
                </a:extLst>
              </p:cNvPr>
              <p:cNvSpPr txBox="1"/>
              <p:nvPr/>
            </p:nvSpPr>
            <p:spPr>
              <a:xfrm>
                <a:off x="149326" y="715798"/>
                <a:ext cx="2470425" cy="10197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𝑈</m:t>
                      </m:r>
                      <m:r>
                        <a:rPr lang="en-US" sz="2800" b="0" i="1" smtClean="0">
                          <a:latin typeface="Cambria Math" panose="02040503050406030204" pitchFamily="18" charset="0"/>
                          <a:ea typeface="Cambria Math" panose="02040503050406030204" pitchFamily="18" charset="0"/>
                        </a:rPr>
                        <m:t>=</m:t>
                      </m:r>
                      <m:nary>
                        <m:naryPr>
                          <m:ctrlPr>
                            <a:rPr lang="en-US" sz="2800" b="0" i="1" smtClean="0">
                              <a:latin typeface="Cambria Math" panose="02040503050406030204" pitchFamily="18" charset="0"/>
                              <a:ea typeface="Cambria Math" panose="02040503050406030204" pitchFamily="18" charset="0"/>
                            </a:rPr>
                          </m:ctrlPr>
                        </m:naryPr>
                        <m:sub>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1</m:t>
                              </m:r>
                            </m:sub>
                          </m:sSub>
                        </m:sub>
                        <m:sup>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2</m:t>
                              </m:r>
                            </m:sub>
                          </m:sSub>
                        </m:sup>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𝑣</m:t>
                              </m:r>
                            </m:sub>
                          </m:sSub>
                          <m:r>
                            <a:rPr lang="en-US" sz="2800" b="0" i="1" smtClean="0">
                              <a:latin typeface="Cambria Math" panose="02040503050406030204" pitchFamily="18" charset="0"/>
                              <a:ea typeface="Cambria Math" panose="02040503050406030204" pitchFamily="18" charset="0"/>
                            </a:rPr>
                            <m:t>𝑑𝑇</m:t>
                          </m:r>
                        </m:e>
                      </m:nary>
                    </m:oMath>
                  </m:oMathPara>
                </a14:m>
                <a:endParaRPr lang="en-US" sz="2800" dirty="0"/>
              </a:p>
            </p:txBody>
          </p:sp>
        </mc:Choice>
        <mc:Fallback xmlns="">
          <p:sp>
            <p:nvSpPr>
              <p:cNvPr id="12" name="TextBox 11">
                <a:extLst>
                  <a:ext uri="{FF2B5EF4-FFF2-40B4-BE49-F238E27FC236}">
                    <a16:creationId xmlns:a16="http://schemas.microsoft.com/office/drawing/2014/main" id="{661307D3-3E3A-B6E3-A873-A01592E6C705}"/>
                  </a:ext>
                </a:extLst>
              </p:cNvPr>
              <p:cNvSpPr txBox="1">
                <a:spLocks noRot="1" noChangeAspect="1" noMove="1" noResize="1" noEditPoints="1" noAdjustHandles="1" noChangeArrowheads="1" noChangeShapeType="1" noTextEdit="1"/>
              </p:cNvSpPr>
              <p:nvPr/>
            </p:nvSpPr>
            <p:spPr>
              <a:xfrm>
                <a:off x="149326" y="715798"/>
                <a:ext cx="2470425" cy="101976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2EF994-869A-F335-31D9-F05475A89FFD}"/>
                  </a:ext>
                </a:extLst>
              </p:cNvPr>
              <p:cNvSpPr txBox="1"/>
              <p:nvPr/>
            </p:nvSpPr>
            <p:spPr>
              <a:xfrm>
                <a:off x="3583133" y="664459"/>
                <a:ext cx="2470425" cy="10197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𝐻</m:t>
                      </m:r>
                      <m:r>
                        <a:rPr lang="en-US" sz="2800" b="0" i="1" smtClean="0">
                          <a:latin typeface="Cambria Math" panose="02040503050406030204" pitchFamily="18" charset="0"/>
                          <a:ea typeface="Cambria Math" panose="02040503050406030204" pitchFamily="18" charset="0"/>
                        </a:rPr>
                        <m:t>=</m:t>
                      </m:r>
                      <m:nary>
                        <m:naryPr>
                          <m:ctrlPr>
                            <a:rPr lang="en-US" sz="2800" b="0" i="1" smtClean="0">
                              <a:latin typeface="Cambria Math" panose="02040503050406030204" pitchFamily="18" charset="0"/>
                              <a:ea typeface="Cambria Math" panose="02040503050406030204" pitchFamily="18" charset="0"/>
                            </a:rPr>
                          </m:ctrlPr>
                        </m:naryPr>
                        <m:sub>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1</m:t>
                              </m:r>
                            </m:sub>
                          </m:sSub>
                        </m:sub>
                        <m:sup>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2</m:t>
                              </m:r>
                            </m:sub>
                          </m:sSub>
                        </m:sup>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𝑝</m:t>
                              </m:r>
                            </m:sub>
                          </m:sSub>
                          <m:r>
                            <a:rPr lang="en-US" sz="2800" b="0" i="1" smtClean="0">
                              <a:latin typeface="Cambria Math" panose="02040503050406030204" pitchFamily="18" charset="0"/>
                              <a:ea typeface="Cambria Math" panose="02040503050406030204" pitchFamily="18" charset="0"/>
                            </a:rPr>
                            <m:t>𝑑𝑇</m:t>
                          </m:r>
                        </m:e>
                      </m:nary>
                    </m:oMath>
                  </m:oMathPara>
                </a14:m>
                <a:endParaRPr lang="en-US" sz="2800" dirty="0"/>
              </a:p>
            </p:txBody>
          </p:sp>
        </mc:Choice>
        <mc:Fallback xmlns="">
          <p:sp>
            <p:nvSpPr>
              <p:cNvPr id="13" name="TextBox 12">
                <a:extLst>
                  <a:ext uri="{FF2B5EF4-FFF2-40B4-BE49-F238E27FC236}">
                    <a16:creationId xmlns:a16="http://schemas.microsoft.com/office/drawing/2014/main" id="{A52EF994-869A-F335-31D9-F05475A89FFD}"/>
                  </a:ext>
                </a:extLst>
              </p:cNvPr>
              <p:cNvSpPr txBox="1">
                <a:spLocks noRot="1" noChangeAspect="1" noMove="1" noResize="1" noEditPoints="1" noAdjustHandles="1" noChangeArrowheads="1" noChangeShapeType="1" noTextEdit="1"/>
              </p:cNvSpPr>
              <p:nvPr/>
            </p:nvSpPr>
            <p:spPr>
              <a:xfrm>
                <a:off x="3583133" y="664459"/>
                <a:ext cx="2470425" cy="101976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037F629-13DA-6B1C-8AB3-F6B81EB3201B}"/>
                  </a:ext>
                </a:extLst>
              </p:cNvPr>
              <p:cNvSpPr txBox="1"/>
              <p:nvPr/>
            </p:nvSpPr>
            <p:spPr>
              <a:xfrm>
                <a:off x="143854" y="2401816"/>
                <a:ext cx="3823996" cy="7008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𝑝</m:t>
                              </m:r>
                            </m:sub>
                          </m:sSub>
                        </m:num>
                        <m:den>
                          <m:r>
                            <a:rPr lang="en-US" sz="2400" b="0" i="1" smtClean="0">
                              <a:latin typeface="Cambria Math" panose="02040503050406030204" pitchFamily="18" charset="0"/>
                            </a:rPr>
                            <m:t>𝑅</m:t>
                          </m:r>
                        </m:den>
                      </m:f>
                      <m:r>
                        <a:rPr lang="en-US" sz="2400" b="0" i="1" smtClean="0">
                          <a:latin typeface="Cambria Math" panose="02040503050406030204" pitchFamily="18" charset="0"/>
                        </a:rPr>
                        <m:t>=</m:t>
                      </m:r>
                      <m:r>
                        <a:rPr lang="en-US" sz="2400" b="0" i="1" smtClean="0">
                          <a:latin typeface="Cambria Math" panose="02040503050406030204" pitchFamily="18" charset="0"/>
                        </a:rPr>
                        <m:t>𝐴</m:t>
                      </m:r>
                      <m:r>
                        <a:rPr lang="en-US" sz="2400" b="0" i="1" smtClean="0">
                          <a:latin typeface="Cambria Math" panose="02040503050406030204" pitchFamily="18" charset="0"/>
                        </a:rPr>
                        <m:t>+</m:t>
                      </m:r>
                      <m:r>
                        <a:rPr lang="en-US" sz="2400" b="0" i="1" smtClean="0">
                          <a:latin typeface="Cambria Math" panose="02040503050406030204" pitchFamily="18" charset="0"/>
                        </a:rPr>
                        <m:t>𝐵𝑇</m:t>
                      </m:r>
                      <m:r>
                        <a:rPr lang="en-US" sz="2400" b="0" i="1" smtClean="0">
                          <a:latin typeface="Cambria Math" panose="02040503050406030204" pitchFamily="18" charset="0"/>
                        </a:rPr>
                        <m:t>+</m:t>
                      </m:r>
                      <m:r>
                        <a:rPr lang="en-US" sz="2400" b="0" i="1" smtClean="0">
                          <a:latin typeface="Cambria Math" panose="02040503050406030204" pitchFamily="18" charset="0"/>
                        </a:rPr>
                        <m:t>𝐶</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𝑇</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r>
                        <a:rPr lang="en-US" sz="2400" b="0" i="1" smtClean="0">
                          <a:latin typeface="Cambria Math" panose="02040503050406030204" pitchFamily="18" charset="0"/>
                        </a:rPr>
                        <m:t>𝐷</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𝑇</m:t>
                          </m:r>
                        </m:e>
                        <m:sup>
                          <m:r>
                            <a:rPr lang="en-US" sz="2400" b="0" i="1" smtClean="0">
                              <a:latin typeface="Cambria Math" panose="02040503050406030204" pitchFamily="18" charset="0"/>
                            </a:rPr>
                            <m:t>−2</m:t>
                          </m:r>
                        </m:sup>
                      </m:sSup>
                    </m:oMath>
                  </m:oMathPara>
                </a14:m>
                <a:endParaRPr lang="en-US" dirty="0"/>
              </a:p>
            </p:txBody>
          </p:sp>
        </mc:Choice>
        <mc:Fallback xmlns="">
          <p:sp>
            <p:nvSpPr>
              <p:cNvPr id="25" name="TextBox 24">
                <a:extLst>
                  <a:ext uri="{FF2B5EF4-FFF2-40B4-BE49-F238E27FC236}">
                    <a16:creationId xmlns:a16="http://schemas.microsoft.com/office/drawing/2014/main" id="{E037F629-13DA-6B1C-8AB3-F6B81EB3201B}"/>
                  </a:ext>
                </a:extLst>
              </p:cNvPr>
              <p:cNvSpPr txBox="1">
                <a:spLocks noRot="1" noChangeAspect="1" noMove="1" noResize="1" noEditPoints="1" noAdjustHandles="1" noChangeArrowheads="1" noChangeShapeType="1" noTextEdit="1"/>
              </p:cNvSpPr>
              <p:nvPr/>
            </p:nvSpPr>
            <p:spPr>
              <a:xfrm>
                <a:off x="143854" y="2401816"/>
                <a:ext cx="3823996" cy="700898"/>
              </a:xfrm>
              <a:prstGeom prst="rect">
                <a:avLst/>
              </a:prstGeom>
              <a:blipFill>
                <a:blip r:embed="rId7"/>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F73F6BA0-964F-4E31-7856-19D6AD89F148}"/>
              </a:ext>
            </a:extLst>
          </p:cNvPr>
          <p:cNvSpPr txBox="1"/>
          <p:nvPr/>
        </p:nvSpPr>
        <p:spPr>
          <a:xfrm>
            <a:off x="143854" y="1931971"/>
            <a:ext cx="4456413" cy="369332"/>
          </a:xfrm>
          <a:prstGeom prst="rect">
            <a:avLst/>
          </a:prstGeom>
          <a:noFill/>
        </p:spPr>
        <p:txBody>
          <a:bodyPr wrap="none" rtlCol="0">
            <a:spAutoFit/>
          </a:bodyPr>
          <a:lstStyle/>
          <a:p>
            <a:r>
              <a:rPr lang="en-US" dirty="0"/>
              <a:t>Temperature Dependence on heat capacity</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0B21679-3447-D9C2-7D1A-32A220A7665C}"/>
                  </a:ext>
                </a:extLst>
              </p:cNvPr>
              <p:cNvSpPr txBox="1"/>
              <p:nvPr/>
            </p:nvSpPr>
            <p:spPr>
              <a:xfrm>
                <a:off x="143854" y="3372772"/>
                <a:ext cx="6042680" cy="8761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nary>
                        <m:naryPr>
                          <m:ctrlPr>
                            <a:rPr lang="en-US" sz="2400" b="0" i="1" smtClean="0">
                              <a:latin typeface="Cambria Math" panose="02040503050406030204" pitchFamily="18" charset="0"/>
                              <a:ea typeface="Cambria Math" panose="02040503050406030204" pitchFamily="18" charset="0"/>
                            </a:rPr>
                          </m:ctrlPr>
                        </m:naryPr>
                        <m: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𝑇</m:t>
                              </m:r>
                            </m:e>
                            <m:sub>
                              <m:r>
                                <a:rPr lang="en-US" sz="2400" b="0" i="1" smtClean="0">
                                  <a:latin typeface="Cambria Math" panose="02040503050406030204" pitchFamily="18" charset="0"/>
                                  <a:ea typeface="Cambria Math" panose="02040503050406030204" pitchFamily="18" charset="0"/>
                                </a:rPr>
                                <m:t>0</m:t>
                              </m:r>
                            </m:sub>
                          </m:sSub>
                        </m:sub>
                        <m:sup>
                          <m:r>
                            <a:rPr lang="en-US" sz="2400" b="0" i="1" smtClean="0">
                              <a:latin typeface="Cambria Math" panose="02040503050406030204" pitchFamily="18" charset="0"/>
                              <a:ea typeface="Cambria Math" panose="02040503050406030204" pitchFamily="18" charset="0"/>
                            </a:rPr>
                            <m:t>𝑇</m:t>
                          </m:r>
                        </m:sup>
                        <m:e>
                          <m:f>
                            <m:fPr>
                              <m:ctrlPr>
                                <a:rPr lang="en-US" sz="2400" b="0" i="1" smtClean="0">
                                  <a:latin typeface="Cambria Math" panose="02040503050406030204" pitchFamily="18" charset="0"/>
                                  <a:ea typeface="Cambria Math" panose="02040503050406030204" pitchFamily="18" charset="0"/>
                                </a:rPr>
                              </m:ctrlPr>
                            </m:fPr>
                            <m:num>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𝐶</m:t>
                                  </m:r>
                                </m:e>
                                <m:sub>
                                  <m:r>
                                    <a:rPr lang="en-US" sz="2400" b="0" i="1" smtClean="0">
                                      <a:latin typeface="Cambria Math" panose="02040503050406030204" pitchFamily="18" charset="0"/>
                                      <a:ea typeface="Cambria Math" panose="02040503050406030204" pitchFamily="18" charset="0"/>
                                    </a:rPr>
                                    <m:t>𝑝</m:t>
                                  </m:r>
                                </m:sub>
                              </m:sSub>
                            </m:num>
                            <m:den>
                              <m:r>
                                <a:rPr lang="en-US" sz="2400" b="0" i="1" smtClean="0">
                                  <a:latin typeface="Cambria Math" panose="02040503050406030204" pitchFamily="18" charset="0"/>
                                  <a:ea typeface="Cambria Math" panose="02040503050406030204" pitchFamily="18" charset="0"/>
                                </a:rPr>
                                <m:t>𝑅</m:t>
                              </m:r>
                            </m:den>
                          </m:f>
                          <m:r>
                            <a:rPr lang="en-US" sz="2400" b="0" i="1" smtClean="0">
                              <a:latin typeface="Cambria Math" panose="02040503050406030204" pitchFamily="18" charset="0"/>
                              <a:ea typeface="Cambria Math" panose="02040503050406030204" pitchFamily="18" charset="0"/>
                            </a:rPr>
                            <m:t>𝑑𝑇</m:t>
                          </m:r>
                        </m:e>
                      </m:nary>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𝐼𝐶𝑃𝐻</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𝑇</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𝐵</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𝐶</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𝐷</m:t>
                          </m:r>
                        </m:e>
                      </m:d>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27" name="TextBox 26">
                <a:extLst>
                  <a:ext uri="{FF2B5EF4-FFF2-40B4-BE49-F238E27FC236}">
                    <a16:creationId xmlns:a16="http://schemas.microsoft.com/office/drawing/2014/main" id="{10B21679-3447-D9C2-7D1A-32A220A7665C}"/>
                  </a:ext>
                </a:extLst>
              </p:cNvPr>
              <p:cNvSpPr txBox="1">
                <a:spLocks noRot="1" noChangeAspect="1" noMove="1" noResize="1" noEditPoints="1" noAdjustHandles="1" noChangeArrowheads="1" noChangeShapeType="1" noTextEdit="1"/>
              </p:cNvSpPr>
              <p:nvPr/>
            </p:nvSpPr>
            <p:spPr>
              <a:xfrm>
                <a:off x="143854" y="3372772"/>
                <a:ext cx="6042680" cy="876137"/>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55459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EBAAE8-A5E6-DA1D-F608-EB2929795CC7}"/>
              </a:ext>
            </a:extLst>
          </p:cNvPr>
          <p:cNvSpPr txBox="1"/>
          <p:nvPr/>
        </p:nvSpPr>
        <p:spPr>
          <a:xfrm>
            <a:off x="0" y="0"/>
            <a:ext cx="8686799" cy="584775"/>
          </a:xfrm>
          <a:prstGeom prst="rect">
            <a:avLst/>
          </a:prstGeom>
          <a:noFill/>
        </p:spPr>
        <p:txBody>
          <a:bodyPr wrap="square" rtlCol="0">
            <a:spAutoFit/>
          </a:bodyPr>
          <a:lstStyle/>
          <a:p>
            <a:pPr algn="ctr"/>
            <a:r>
              <a:rPr lang="en-US" sz="3200" dirty="0"/>
              <a:t>Chapter 11: Mixing Properties</a:t>
            </a:r>
          </a:p>
        </p:txBody>
      </p:sp>
      <p:sp>
        <p:nvSpPr>
          <p:cNvPr id="3" name="TextBox 2">
            <a:extLst>
              <a:ext uri="{FF2B5EF4-FFF2-40B4-BE49-F238E27FC236}">
                <a16:creationId xmlns:a16="http://schemas.microsoft.com/office/drawing/2014/main" id="{4137D9DE-4867-21AC-DFD0-E7AFE19BB124}"/>
              </a:ext>
            </a:extLst>
          </p:cNvPr>
          <p:cNvSpPr txBox="1"/>
          <p:nvPr/>
        </p:nvSpPr>
        <p:spPr>
          <a:xfrm>
            <a:off x="0" y="626534"/>
            <a:ext cx="4203651" cy="369332"/>
          </a:xfrm>
          <a:prstGeom prst="rect">
            <a:avLst/>
          </a:prstGeom>
          <a:noFill/>
        </p:spPr>
        <p:txBody>
          <a:bodyPr wrap="none" rtlCol="0">
            <a:spAutoFit/>
          </a:bodyPr>
          <a:lstStyle/>
          <a:p>
            <a:r>
              <a:rPr lang="en-US" dirty="0"/>
              <a:t>Changes in properties because of mixing</a:t>
            </a:r>
          </a:p>
        </p:txBody>
      </p:sp>
      <p:pic>
        <p:nvPicPr>
          <p:cNvPr id="5" name="Picture 4">
            <a:extLst>
              <a:ext uri="{FF2B5EF4-FFF2-40B4-BE49-F238E27FC236}">
                <a16:creationId xmlns:a16="http://schemas.microsoft.com/office/drawing/2014/main" id="{43890C63-6F33-7326-B4FB-C4B61B370C42}"/>
              </a:ext>
            </a:extLst>
          </p:cNvPr>
          <p:cNvPicPr>
            <a:picLocks noChangeAspect="1"/>
          </p:cNvPicPr>
          <p:nvPr/>
        </p:nvPicPr>
        <p:blipFill>
          <a:blip r:embed="rId2"/>
          <a:stretch>
            <a:fillRect/>
          </a:stretch>
        </p:blipFill>
        <p:spPr>
          <a:xfrm>
            <a:off x="3069053" y="1677952"/>
            <a:ext cx="2034751" cy="641915"/>
          </a:xfrm>
          <a:prstGeom prst="rect">
            <a:avLst/>
          </a:prstGeom>
        </p:spPr>
      </p:pic>
      <p:sp>
        <p:nvSpPr>
          <p:cNvPr id="6" name="TextBox 5">
            <a:extLst>
              <a:ext uri="{FF2B5EF4-FFF2-40B4-BE49-F238E27FC236}">
                <a16:creationId xmlns:a16="http://schemas.microsoft.com/office/drawing/2014/main" id="{CE6D2A29-427B-6A07-55F0-003854362C2D}"/>
              </a:ext>
            </a:extLst>
          </p:cNvPr>
          <p:cNvSpPr txBox="1"/>
          <p:nvPr/>
        </p:nvSpPr>
        <p:spPr>
          <a:xfrm>
            <a:off x="0" y="1066800"/>
            <a:ext cx="8686800" cy="646331"/>
          </a:xfrm>
          <a:prstGeom prst="rect">
            <a:avLst/>
          </a:prstGeom>
          <a:noFill/>
        </p:spPr>
        <p:txBody>
          <a:bodyPr wrap="square" rtlCol="0">
            <a:spAutoFit/>
          </a:bodyPr>
          <a:lstStyle/>
          <a:p>
            <a:r>
              <a:rPr lang="en-US" dirty="0"/>
              <a:t>In general, the difference between the property when mixed is defined as the value of the property minus the pure component properties multiplied by their fractions</a:t>
            </a:r>
          </a:p>
        </p:txBody>
      </p:sp>
      <p:pic>
        <p:nvPicPr>
          <p:cNvPr id="10" name="Picture 9">
            <a:extLst>
              <a:ext uri="{FF2B5EF4-FFF2-40B4-BE49-F238E27FC236}">
                <a16:creationId xmlns:a16="http://schemas.microsoft.com/office/drawing/2014/main" id="{FE17270C-F912-07C8-8B84-168DC3FF5325}"/>
              </a:ext>
            </a:extLst>
          </p:cNvPr>
          <p:cNvPicPr>
            <a:picLocks noChangeAspect="1"/>
          </p:cNvPicPr>
          <p:nvPr/>
        </p:nvPicPr>
        <p:blipFill>
          <a:blip r:embed="rId3"/>
          <a:stretch>
            <a:fillRect/>
          </a:stretch>
        </p:blipFill>
        <p:spPr>
          <a:xfrm>
            <a:off x="2932432" y="2387976"/>
            <a:ext cx="3248235" cy="2389625"/>
          </a:xfrm>
          <a:prstGeom prst="rect">
            <a:avLst/>
          </a:prstGeom>
        </p:spPr>
      </p:pic>
      <p:sp>
        <p:nvSpPr>
          <p:cNvPr id="8" name="TextBox 7">
            <a:extLst>
              <a:ext uri="{FF2B5EF4-FFF2-40B4-BE49-F238E27FC236}">
                <a16:creationId xmlns:a16="http://schemas.microsoft.com/office/drawing/2014/main" id="{56A37E8F-A545-BFC4-4810-4BE09E1F2152}"/>
              </a:ext>
            </a:extLst>
          </p:cNvPr>
          <p:cNvSpPr txBox="1"/>
          <p:nvPr/>
        </p:nvSpPr>
        <p:spPr>
          <a:xfrm>
            <a:off x="0" y="2370667"/>
            <a:ext cx="8435001" cy="369332"/>
          </a:xfrm>
          <a:prstGeom prst="rect">
            <a:avLst/>
          </a:prstGeom>
          <a:noFill/>
        </p:spPr>
        <p:txBody>
          <a:bodyPr wrap="none" rtlCol="0">
            <a:spAutoFit/>
          </a:bodyPr>
          <a:lstStyle/>
          <a:p>
            <a:r>
              <a:rPr lang="en-US" dirty="0"/>
              <a:t>Property changes of mixing are related to excess properties, which are shown below</a:t>
            </a:r>
          </a:p>
        </p:txBody>
      </p:sp>
      <p:sp>
        <p:nvSpPr>
          <p:cNvPr id="11" name="TextBox 10">
            <a:extLst>
              <a:ext uri="{FF2B5EF4-FFF2-40B4-BE49-F238E27FC236}">
                <a16:creationId xmlns:a16="http://schemas.microsoft.com/office/drawing/2014/main" id="{C8F018D4-2AFF-C0A9-A62D-7400892481B0}"/>
              </a:ext>
            </a:extLst>
          </p:cNvPr>
          <p:cNvSpPr txBox="1"/>
          <p:nvPr/>
        </p:nvSpPr>
        <p:spPr>
          <a:xfrm>
            <a:off x="0" y="4487332"/>
            <a:ext cx="2074863" cy="369332"/>
          </a:xfrm>
          <a:prstGeom prst="rect">
            <a:avLst/>
          </a:prstGeom>
          <a:noFill/>
        </p:spPr>
        <p:txBody>
          <a:bodyPr wrap="none" rtlCol="0">
            <a:spAutoFit/>
          </a:bodyPr>
          <a:lstStyle/>
          <a:p>
            <a:r>
              <a:rPr lang="en-US" dirty="0"/>
              <a:t>Substitution yields </a:t>
            </a:r>
          </a:p>
        </p:txBody>
      </p:sp>
      <p:pic>
        <p:nvPicPr>
          <p:cNvPr id="13" name="Picture 12">
            <a:extLst>
              <a:ext uri="{FF2B5EF4-FFF2-40B4-BE49-F238E27FC236}">
                <a16:creationId xmlns:a16="http://schemas.microsoft.com/office/drawing/2014/main" id="{460FF480-82E5-4A54-30B4-769598E220FB}"/>
              </a:ext>
            </a:extLst>
          </p:cNvPr>
          <p:cNvPicPr>
            <a:picLocks noChangeAspect="1"/>
          </p:cNvPicPr>
          <p:nvPr/>
        </p:nvPicPr>
        <p:blipFill>
          <a:blip r:embed="rId4"/>
          <a:stretch>
            <a:fillRect/>
          </a:stretch>
        </p:blipFill>
        <p:spPr>
          <a:xfrm>
            <a:off x="118533" y="4800546"/>
            <a:ext cx="8427817" cy="1075319"/>
          </a:xfrm>
          <a:prstGeom prst="rect">
            <a:avLst/>
          </a:prstGeom>
        </p:spPr>
      </p:pic>
      <p:sp>
        <p:nvSpPr>
          <p:cNvPr id="14" name="TextBox 13">
            <a:extLst>
              <a:ext uri="{FF2B5EF4-FFF2-40B4-BE49-F238E27FC236}">
                <a16:creationId xmlns:a16="http://schemas.microsoft.com/office/drawing/2014/main" id="{57F41CDF-E424-848A-B251-33DA38E2A2D7}"/>
              </a:ext>
            </a:extLst>
          </p:cNvPr>
          <p:cNvSpPr txBox="1"/>
          <p:nvPr/>
        </p:nvSpPr>
        <p:spPr>
          <a:xfrm>
            <a:off x="0" y="5858932"/>
            <a:ext cx="8686800" cy="643467"/>
          </a:xfrm>
          <a:prstGeom prst="rect">
            <a:avLst/>
          </a:prstGeom>
          <a:noFill/>
        </p:spPr>
        <p:txBody>
          <a:bodyPr wrap="square" rtlCol="0">
            <a:spAutoFit/>
          </a:bodyPr>
          <a:lstStyle/>
          <a:p>
            <a:r>
              <a:rPr lang="en-US" dirty="0"/>
              <a:t>Equations found earlier, which were for ideal solutions, can also be found when the excess property equals 0</a:t>
            </a:r>
          </a:p>
        </p:txBody>
      </p:sp>
      <p:pic>
        <p:nvPicPr>
          <p:cNvPr id="16" name="Picture 15">
            <a:extLst>
              <a:ext uri="{FF2B5EF4-FFF2-40B4-BE49-F238E27FC236}">
                <a16:creationId xmlns:a16="http://schemas.microsoft.com/office/drawing/2014/main" id="{E919A22E-9450-EBA6-D77A-9A95498B4BCD}"/>
              </a:ext>
            </a:extLst>
          </p:cNvPr>
          <p:cNvPicPr>
            <a:picLocks noChangeAspect="1"/>
          </p:cNvPicPr>
          <p:nvPr/>
        </p:nvPicPr>
        <p:blipFill>
          <a:blip r:embed="rId5"/>
          <a:stretch>
            <a:fillRect/>
          </a:stretch>
        </p:blipFill>
        <p:spPr>
          <a:xfrm>
            <a:off x="132738" y="6535152"/>
            <a:ext cx="8554062" cy="1118713"/>
          </a:xfrm>
          <a:prstGeom prst="rect">
            <a:avLst/>
          </a:prstGeom>
        </p:spPr>
      </p:pic>
      <p:sp>
        <p:nvSpPr>
          <p:cNvPr id="17" name="TextBox 16">
            <a:extLst>
              <a:ext uri="{FF2B5EF4-FFF2-40B4-BE49-F238E27FC236}">
                <a16:creationId xmlns:a16="http://schemas.microsoft.com/office/drawing/2014/main" id="{FBFBFFCD-1109-88BA-1569-A99A35EF4B93}"/>
              </a:ext>
            </a:extLst>
          </p:cNvPr>
          <p:cNvSpPr txBox="1"/>
          <p:nvPr/>
        </p:nvSpPr>
        <p:spPr>
          <a:xfrm>
            <a:off x="1" y="7704668"/>
            <a:ext cx="8686800" cy="646331"/>
          </a:xfrm>
          <a:prstGeom prst="rect">
            <a:avLst/>
          </a:prstGeom>
          <a:noFill/>
        </p:spPr>
        <p:txBody>
          <a:bodyPr wrap="square" rtlCol="0">
            <a:spAutoFit/>
          </a:bodyPr>
          <a:lstStyle/>
          <a:p>
            <a:r>
              <a:rPr lang="en-US" dirty="0"/>
              <a:t>Because of their direct measurability, the change of volume and enthalpy are of greater interest.</a:t>
            </a:r>
          </a:p>
        </p:txBody>
      </p:sp>
      <p:pic>
        <p:nvPicPr>
          <p:cNvPr id="19" name="Picture 18">
            <a:extLst>
              <a:ext uri="{FF2B5EF4-FFF2-40B4-BE49-F238E27FC236}">
                <a16:creationId xmlns:a16="http://schemas.microsoft.com/office/drawing/2014/main" id="{14ABF941-C22C-D955-4722-FC13F56378E3}"/>
              </a:ext>
            </a:extLst>
          </p:cNvPr>
          <p:cNvPicPr>
            <a:picLocks noChangeAspect="1"/>
          </p:cNvPicPr>
          <p:nvPr/>
        </p:nvPicPr>
        <p:blipFill>
          <a:blip r:embed="rId6"/>
          <a:stretch>
            <a:fillRect/>
          </a:stretch>
        </p:blipFill>
        <p:spPr>
          <a:xfrm>
            <a:off x="5689601" y="8014299"/>
            <a:ext cx="2997200" cy="4177701"/>
          </a:xfrm>
          <a:prstGeom prst="rect">
            <a:avLst/>
          </a:prstGeom>
        </p:spPr>
      </p:pic>
      <p:sp>
        <p:nvSpPr>
          <p:cNvPr id="20" name="TextBox 19">
            <a:extLst>
              <a:ext uri="{FF2B5EF4-FFF2-40B4-BE49-F238E27FC236}">
                <a16:creationId xmlns:a16="http://schemas.microsoft.com/office/drawing/2014/main" id="{62D8CA2D-E659-6D04-02E3-4BA892AD5E22}"/>
              </a:ext>
            </a:extLst>
          </p:cNvPr>
          <p:cNvSpPr txBox="1"/>
          <p:nvPr/>
        </p:nvSpPr>
        <p:spPr>
          <a:xfrm>
            <a:off x="1354667" y="9076267"/>
            <a:ext cx="3572934" cy="1477328"/>
          </a:xfrm>
          <a:prstGeom prst="rect">
            <a:avLst/>
          </a:prstGeom>
          <a:noFill/>
        </p:spPr>
        <p:txBody>
          <a:bodyPr wrap="square" rtlCol="0">
            <a:spAutoFit/>
          </a:bodyPr>
          <a:lstStyle/>
          <a:p>
            <a:r>
              <a:rPr lang="en-US" dirty="0"/>
              <a:t>The graph to the right shows the excess Enthalpy. Notice how at low temps, the delta H is negative and therefor it is exothermic. Vise Versa for high temps</a:t>
            </a:r>
          </a:p>
        </p:txBody>
      </p:sp>
    </p:spTree>
    <p:extLst>
      <p:ext uri="{BB962C8B-B14F-4D97-AF65-F5344CB8AC3E}">
        <p14:creationId xmlns:p14="http://schemas.microsoft.com/office/powerpoint/2010/main" val="1350037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692355-A05F-5D51-B26A-99F08BCD9283}"/>
              </a:ext>
            </a:extLst>
          </p:cNvPr>
          <p:cNvPicPr>
            <a:picLocks noChangeAspect="1"/>
          </p:cNvPicPr>
          <p:nvPr/>
        </p:nvPicPr>
        <p:blipFill>
          <a:blip r:embed="rId2"/>
          <a:stretch>
            <a:fillRect/>
          </a:stretch>
        </p:blipFill>
        <p:spPr>
          <a:xfrm>
            <a:off x="1320385" y="0"/>
            <a:ext cx="5944430" cy="4877481"/>
          </a:xfrm>
          <a:prstGeom prst="rect">
            <a:avLst/>
          </a:prstGeom>
        </p:spPr>
      </p:pic>
      <p:sp>
        <p:nvSpPr>
          <p:cNvPr id="4" name="TextBox 3">
            <a:extLst>
              <a:ext uri="{FF2B5EF4-FFF2-40B4-BE49-F238E27FC236}">
                <a16:creationId xmlns:a16="http://schemas.microsoft.com/office/drawing/2014/main" id="{65C1B773-420F-E90F-C8A8-05BE18D006F5}"/>
              </a:ext>
            </a:extLst>
          </p:cNvPr>
          <p:cNvSpPr txBox="1"/>
          <p:nvPr/>
        </p:nvSpPr>
        <p:spPr>
          <a:xfrm>
            <a:off x="1" y="4961465"/>
            <a:ext cx="8686800" cy="1477328"/>
          </a:xfrm>
          <a:prstGeom prst="rect">
            <a:avLst/>
          </a:prstGeom>
          <a:noFill/>
        </p:spPr>
        <p:txBody>
          <a:bodyPr wrap="square" rtlCol="0">
            <a:spAutoFit/>
          </a:bodyPr>
          <a:lstStyle/>
          <a:p>
            <a:r>
              <a:rPr lang="en-US" dirty="0"/>
              <a:t>Graphs showing excess properties of H S and G are shown above. Notice three key similarities</a:t>
            </a:r>
          </a:p>
          <a:p>
            <a:pPr marL="342900" indent="-342900">
              <a:buFont typeface="+mj-lt"/>
              <a:buAutoNum type="arabicPeriod"/>
            </a:pPr>
            <a:r>
              <a:rPr lang="en-US" dirty="0"/>
              <a:t>The pure component excess property is always 0</a:t>
            </a:r>
          </a:p>
          <a:p>
            <a:pPr marL="342900" indent="-342900">
              <a:buFont typeface="+mj-lt"/>
              <a:buAutoNum type="arabicPeriod"/>
            </a:pPr>
            <a:r>
              <a:rPr lang="en-US" dirty="0"/>
              <a:t>Delta G is always negative</a:t>
            </a:r>
          </a:p>
          <a:p>
            <a:pPr marL="342900" indent="-342900">
              <a:buFont typeface="+mj-lt"/>
              <a:buAutoNum type="arabicPeriod"/>
            </a:pPr>
            <a:r>
              <a:rPr lang="en-US" dirty="0"/>
              <a:t>Delta S is always positive</a:t>
            </a:r>
          </a:p>
        </p:txBody>
      </p:sp>
      <p:pic>
        <p:nvPicPr>
          <p:cNvPr id="6" name="Picture 5">
            <a:extLst>
              <a:ext uri="{FF2B5EF4-FFF2-40B4-BE49-F238E27FC236}">
                <a16:creationId xmlns:a16="http://schemas.microsoft.com/office/drawing/2014/main" id="{5DF283D8-15EC-7DC3-83CB-BD3C79EAB24D}"/>
              </a:ext>
            </a:extLst>
          </p:cNvPr>
          <p:cNvPicPr>
            <a:picLocks noChangeAspect="1"/>
          </p:cNvPicPr>
          <p:nvPr/>
        </p:nvPicPr>
        <p:blipFill>
          <a:blip r:embed="rId3"/>
          <a:stretch>
            <a:fillRect/>
          </a:stretch>
        </p:blipFill>
        <p:spPr>
          <a:xfrm>
            <a:off x="366101" y="7182334"/>
            <a:ext cx="8320699" cy="877932"/>
          </a:xfrm>
          <a:prstGeom prst="rect">
            <a:avLst/>
          </a:prstGeom>
        </p:spPr>
      </p:pic>
      <p:sp>
        <p:nvSpPr>
          <p:cNvPr id="7" name="TextBox 6">
            <a:extLst>
              <a:ext uri="{FF2B5EF4-FFF2-40B4-BE49-F238E27FC236}">
                <a16:creationId xmlns:a16="http://schemas.microsoft.com/office/drawing/2014/main" id="{FD859377-D033-A2C1-CEEC-609994DB3BB7}"/>
              </a:ext>
            </a:extLst>
          </p:cNvPr>
          <p:cNvSpPr txBox="1"/>
          <p:nvPr/>
        </p:nvSpPr>
        <p:spPr>
          <a:xfrm>
            <a:off x="0" y="6485466"/>
            <a:ext cx="8686800" cy="646331"/>
          </a:xfrm>
          <a:prstGeom prst="rect">
            <a:avLst/>
          </a:prstGeom>
          <a:noFill/>
        </p:spPr>
        <p:txBody>
          <a:bodyPr wrap="square" rtlCol="0">
            <a:spAutoFit/>
          </a:bodyPr>
          <a:lstStyle/>
          <a:p>
            <a:r>
              <a:rPr lang="en-US" dirty="0"/>
              <a:t>For binary mixtures with known functions, the partial properties can be found similarly as partial properties were in chapter 10</a:t>
            </a:r>
          </a:p>
        </p:txBody>
      </p:sp>
    </p:spTree>
    <p:extLst>
      <p:ext uri="{BB962C8B-B14F-4D97-AF65-F5344CB8AC3E}">
        <p14:creationId xmlns:p14="http://schemas.microsoft.com/office/powerpoint/2010/main" val="3323837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13BF72-A2FB-E4B4-6E63-BF522DE158DF}"/>
              </a:ext>
            </a:extLst>
          </p:cNvPr>
          <p:cNvSpPr txBox="1"/>
          <p:nvPr/>
        </p:nvSpPr>
        <p:spPr>
          <a:xfrm>
            <a:off x="0" y="0"/>
            <a:ext cx="4615366" cy="461665"/>
          </a:xfrm>
          <a:prstGeom prst="rect">
            <a:avLst/>
          </a:prstGeom>
          <a:noFill/>
        </p:spPr>
        <p:txBody>
          <a:bodyPr wrap="none" rtlCol="0">
            <a:spAutoFit/>
          </a:bodyPr>
          <a:lstStyle/>
          <a:p>
            <a:r>
              <a:rPr lang="en-US" sz="2400" dirty="0"/>
              <a:t>Enthalpy Concentration diagrams</a:t>
            </a:r>
          </a:p>
        </p:txBody>
      </p:sp>
      <p:pic>
        <p:nvPicPr>
          <p:cNvPr id="4" name="Picture 3">
            <a:extLst>
              <a:ext uri="{FF2B5EF4-FFF2-40B4-BE49-F238E27FC236}">
                <a16:creationId xmlns:a16="http://schemas.microsoft.com/office/drawing/2014/main" id="{444B526B-B52B-2ED1-CCF6-1BA9377FF0BE}"/>
              </a:ext>
            </a:extLst>
          </p:cNvPr>
          <p:cNvPicPr>
            <a:picLocks noChangeAspect="1"/>
          </p:cNvPicPr>
          <p:nvPr/>
        </p:nvPicPr>
        <p:blipFill>
          <a:blip r:embed="rId2"/>
          <a:stretch>
            <a:fillRect/>
          </a:stretch>
        </p:blipFill>
        <p:spPr>
          <a:xfrm>
            <a:off x="1306159" y="522955"/>
            <a:ext cx="5058481" cy="5591955"/>
          </a:xfrm>
          <a:prstGeom prst="rect">
            <a:avLst/>
          </a:prstGeom>
        </p:spPr>
      </p:pic>
      <p:sp>
        <p:nvSpPr>
          <p:cNvPr id="5" name="TextBox 4">
            <a:extLst>
              <a:ext uri="{FF2B5EF4-FFF2-40B4-BE49-F238E27FC236}">
                <a16:creationId xmlns:a16="http://schemas.microsoft.com/office/drawing/2014/main" id="{F00624B5-91B5-DD17-17B0-A1E2765BA08D}"/>
              </a:ext>
            </a:extLst>
          </p:cNvPr>
          <p:cNvSpPr txBox="1"/>
          <p:nvPr/>
        </p:nvSpPr>
        <p:spPr>
          <a:xfrm>
            <a:off x="0" y="6231466"/>
            <a:ext cx="8686800" cy="2031325"/>
          </a:xfrm>
          <a:prstGeom prst="rect">
            <a:avLst/>
          </a:prstGeom>
          <a:noFill/>
        </p:spPr>
        <p:txBody>
          <a:bodyPr wrap="square" rtlCol="0">
            <a:spAutoFit/>
          </a:bodyPr>
          <a:lstStyle/>
          <a:p>
            <a:r>
              <a:rPr lang="en-US" dirty="0"/>
              <a:t>Above is a H – x graph showing the enthalpy values of a solution at different concentrations</a:t>
            </a:r>
          </a:p>
          <a:p>
            <a:pPr marL="285750" indent="-285750">
              <a:buFont typeface="Arial" panose="020B0604020202020204" pitchFamily="34" charset="0"/>
              <a:buChar char="•"/>
            </a:pPr>
            <a:r>
              <a:rPr lang="en-US" dirty="0"/>
              <a:t>A useful feature of this graph is that with adiabatic mixing, to find the final enthalpy, all that needs to be done is interpolate between the points</a:t>
            </a:r>
          </a:p>
          <a:p>
            <a:pPr marL="285750" indent="-285750">
              <a:buFont typeface="Arial" panose="020B0604020202020204" pitchFamily="34" charset="0"/>
              <a:buChar char="•"/>
            </a:pPr>
            <a:r>
              <a:rPr lang="en-US" dirty="0"/>
              <a:t>These are relatively rare due to the time it takes to plot so many isotherms</a:t>
            </a:r>
          </a:p>
          <a:p>
            <a:endParaRPr lang="en-US" dirty="0"/>
          </a:p>
          <a:p>
            <a:r>
              <a:rPr lang="en-US" dirty="0"/>
              <a:t>A more useful graph is the Excess enthalpy vs concentration graph</a:t>
            </a:r>
          </a:p>
        </p:txBody>
      </p:sp>
      <p:pic>
        <p:nvPicPr>
          <p:cNvPr id="7" name="Picture 6">
            <a:extLst>
              <a:ext uri="{FF2B5EF4-FFF2-40B4-BE49-F238E27FC236}">
                <a16:creationId xmlns:a16="http://schemas.microsoft.com/office/drawing/2014/main" id="{256C1FED-7150-E8AA-ED40-134A2ACB799C}"/>
              </a:ext>
            </a:extLst>
          </p:cNvPr>
          <p:cNvPicPr>
            <a:picLocks noChangeAspect="1"/>
          </p:cNvPicPr>
          <p:nvPr/>
        </p:nvPicPr>
        <p:blipFill>
          <a:blip r:embed="rId3"/>
          <a:stretch>
            <a:fillRect/>
          </a:stretch>
        </p:blipFill>
        <p:spPr>
          <a:xfrm>
            <a:off x="4580189" y="8343363"/>
            <a:ext cx="3962953" cy="3848637"/>
          </a:xfrm>
          <a:prstGeom prst="rect">
            <a:avLst/>
          </a:prstGeom>
        </p:spPr>
      </p:pic>
      <p:sp>
        <p:nvSpPr>
          <p:cNvPr id="8" name="TextBox 7">
            <a:extLst>
              <a:ext uri="{FF2B5EF4-FFF2-40B4-BE49-F238E27FC236}">
                <a16:creationId xmlns:a16="http://schemas.microsoft.com/office/drawing/2014/main" id="{F6803F72-16CD-41F4-2D08-6F754E9F910C}"/>
              </a:ext>
            </a:extLst>
          </p:cNvPr>
          <p:cNvSpPr txBox="1"/>
          <p:nvPr/>
        </p:nvSpPr>
        <p:spPr>
          <a:xfrm>
            <a:off x="0" y="8466666"/>
            <a:ext cx="4555067"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It has only one isotherm compared to the H-x graph, but can be used the same way</a:t>
            </a:r>
          </a:p>
          <a:p>
            <a:pPr marL="285750" indent="-285750">
              <a:buFont typeface="Arial" panose="020B0604020202020204" pitchFamily="34" charset="0"/>
              <a:buChar char="•"/>
            </a:pPr>
            <a:r>
              <a:rPr lang="en-US" dirty="0"/>
              <a:t>Another unique feature of this graph is that you can find the heat requirements to keep the system an isotherm but finding the difference between the adiabatic and isothermal excess enthalpies</a:t>
            </a:r>
            <a:br>
              <a:rPr lang="en-US" dirty="0"/>
            </a:br>
            <a:endParaRPr lang="en-US" dirty="0"/>
          </a:p>
          <a:p>
            <a:pPr marL="285750" indent="-285750">
              <a:buFont typeface="Arial" panose="020B0604020202020204" pitchFamily="34" charset="0"/>
              <a:buChar char="•"/>
            </a:pPr>
            <a:r>
              <a:rPr lang="en-US" dirty="0"/>
              <a:t>Just something to note, but excess enthalpy can be related to the heat because the change in enthalpy when mixing is equal to the excess enthalpy</a:t>
            </a:r>
          </a:p>
        </p:txBody>
      </p:sp>
    </p:spTree>
    <p:extLst>
      <p:ext uri="{BB962C8B-B14F-4D97-AF65-F5344CB8AC3E}">
        <p14:creationId xmlns:p14="http://schemas.microsoft.com/office/powerpoint/2010/main" val="4531421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79FFCF-95AE-0A51-0918-949DD5F5F5AC}"/>
              </a:ext>
            </a:extLst>
          </p:cNvPr>
          <p:cNvSpPr txBox="1"/>
          <p:nvPr/>
        </p:nvSpPr>
        <p:spPr>
          <a:xfrm>
            <a:off x="0" y="1574799"/>
            <a:ext cx="8686800" cy="646331"/>
          </a:xfrm>
          <a:prstGeom prst="rect">
            <a:avLst/>
          </a:prstGeom>
          <a:noFill/>
        </p:spPr>
        <p:txBody>
          <a:bodyPr wrap="square" rtlCol="0">
            <a:spAutoFit/>
          </a:bodyPr>
          <a:lstStyle/>
          <a:p>
            <a:r>
              <a:rPr lang="en-US" dirty="0"/>
              <a:t>Similarly to chapter 10, partial excess enthalpy values can be found by finding where the tangent line intersects with the graph</a:t>
            </a:r>
          </a:p>
        </p:txBody>
      </p:sp>
      <p:pic>
        <p:nvPicPr>
          <p:cNvPr id="4" name="Picture 3">
            <a:extLst>
              <a:ext uri="{FF2B5EF4-FFF2-40B4-BE49-F238E27FC236}">
                <a16:creationId xmlns:a16="http://schemas.microsoft.com/office/drawing/2014/main" id="{B4CB654B-02F8-FD06-F422-3B404898E98B}"/>
              </a:ext>
            </a:extLst>
          </p:cNvPr>
          <p:cNvPicPr>
            <a:picLocks noChangeAspect="1"/>
          </p:cNvPicPr>
          <p:nvPr/>
        </p:nvPicPr>
        <p:blipFill>
          <a:blip r:embed="rId2"/>
          <a:stretch>
            <a:fillRect/>
          </a:stretch>
        </p:blipFill>
        <p:spPr>
          <a:xfrm>
            <a:off x="1808346" y="2241742"/>
            <a:ext cx="4934639" cy="4829849"/>
          </a:xfrm>
          <a:prstGeom prst="rect">
            <a:avLst/>
          </a:prstGeom>
        </p:spPr>
      </p:pic>
      <p:sp>
        <p:nvSpPr>
          <p:cNvPr id="5" name="TextBox 4">
            <a:extLst>
              <a:ext uri="{FF2B5EF4-FFF2-40B4-BE49-F238E27FC236}">
                <a16:creationId xmlns:a16="http://schemas.microsoft.com/office/drawing/2014/main" id="{D5C72B39-B54C-9268-4639-5BC687D04AB6}"/>
              </a:ext>
            </a:extLst>
          </p:cNvPr>
          <p:cNvSpPr txBox="1"/>
          <p:nvPr/>
        </p:nvSpPr>
        <p:spPr>
          <a:xfrm>
            <a:off x="-1" y="7315199"/>
            <a:ext cx="8686800" cy="646331"/>
          </a:xfrm>
          <a:prstGeom prst="rect">
            <a:avLst/>
          </a:prstGeom>
          <a:noFill/>
        </p:spPr>
        <p:txBody>
          <a:bodyPr wrap="square" rtlCol="0">
            <a:spAutoFit/>
          </a:bodyPr>
          <a:lstStyle/>
          <a:p>
            <a:r>
              <a:rPr lang="en-US" dirty="0"/>
              <a:t>Notice how the excess enthalpy is extremely large for water. This is why you add small amounts of H2SO4 to water and not the other way around</a:t>
            </a:r>
          </a:p>
        </p:txBody>
      </p:sp>
      <p:pic>
        <p:nvPicPr>
          <p:cNvPr id="7" name="Picture 6">
            <a:extLst>
              <a:ext uri="{FF2B5EF4-FFF2-40B4-BE49-F238E27FC236}">
                <a16:creationId xmlns:a16="http://schemas.microsoft.com/office/drawing/2014/main" id="{FD0BA050-FE20-8630-2FE0-25B710527B13}"/>
              </a:ext>
            </a:extLst>
          </p:cNvPr>
          <p:cNvPicPr>
            <a:picLocks noChangeAspect="1"/>
          </p:cNvPicPr>
          <p:nvPr/>
        </p:nvPicPr>
        <p:blipFill>
          <a:blip r:embed="rId3"/>
          <a:stretch>
            <a:fillRect/>
          </a:stretch>
        </p:blipFill>
        <p:spPr>
          <a:xfrm>
            <a:off x="1323136" y="150259"/>
            <a:ext cx="5739000" cy="442407"/>
          </a:xfrm>
          <a:prstGeom prst="rect">
            <a:avLst/>
          </a:prstGeom>
        </p:spPr>
      </p:pic>
      <p:sp>
        <p:nvSpPr>
          <p:cNvPr id="8" name="TextBox 7">
            <a:extLst>
              <a:ext uri="{FF2B5EF4-FFF2-40B4-BE49-F238E27FC236}">
                <a16:creationId xmlns:a16="http://schemas.microsoft.com/office/drawing/2014/main" id="{7FEAEAED-840A-C432-E96C-3D519930A810}"/>
              </a:ext>
            </a:extLst>
          </p:cNvPr>
          <p:cNvSpPr txBox="1"/>
          <p:nvPr/>
        </p:nvSpPr>
        <p:spPr>
          <a:xfrm>
            <a:off x="0" y="609600"/>
            <a:ext cx="8686800" cy="923330"/>
          </a:xfrm>
          <a:prstGeom prst="rect">
            <a:avLst/>
          </a:prstGeom>
          <a:noFill/>
        </p:spPr>
        <p:txBody>
          <a:bodyPr wrap="square" rtlCol="0">
            <a:spAutoFit/>
          </a:bodyPr>
          <a:lstStyle/>
          <a:p>
            <a:r>
              <a:rPr lang="en-US" dirty="0"/>
              <a:t>This is the equation for the graph on the previous page. Most graphs like this will be a polynomial the is multiplied by x1 and x2 to force the graph to go to 0 when it is a pure species</a:t>
            </a:r>
          </a:p>
        </p:txBody>
      </p:sp>
    </p:spTree>
    <p:extLst>
      <p:ext uri="{BB962C8B-B14F-4D97-AF65-F5344CB8AC3E}">
        <p14:creationId xmlns:p14="http://schemas.microsoft.com/office/powerpoint/2010/main" val="2898412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A83AC6-BD66-38F0-B2F7-C173A4CF5D83}"/>
              </a:ext>
            </a:extLst>
          </p:cNvPr>
          <p:cNvSpPr txBox="1"/>
          <p:nvPr/>
        </p:nvSpPr>
        <p:spPr>
          <a:xfrm>
            <a:off x="160420" y="192505"/>
            <a:ext cx="3493713" cy="584775"/>
          </a:xfrm>
          <a:prstGeom prst="rect">
            <a:avLst/>
          </a:prstGeom>
          <a:noFill/>
        </p:spPr>
        <p:txBody>
          <a:bodyPr wrap="none" rtlCol="0">
            <a:spAutoFit/>
          </a:bodyPr>
          <a:lstStyle/>
          <a:p>
            <a:r>
              <a:rPr lang="en-US" sz="3200" dirty="0"/>
              <a:t>Equations of State</a:t>
            </a:r>
          </a:p>
        </p:txBody>
      </p:sp>
      <p:sp>
        <p:nvSpPr>
          <p:cNvPr id="3" name="TextBox 2">
            <a:extLst>
              <a:ext uri="{FF2B5EF4-FFF2-40B4-BE49-F238E27FC236}">
                <a16:creationId xmlns:a16="http://schemas.microsoft.com/office/drawing/2014/main" id="{2D2CC31A-91B1-1421-1646-89BBEAA90A1B}"/>
              </a:ext>
            </a:extLst>
          </p:cNvPr>
          <p:cNvSpPr txBox="1"/>
          <p:nvPr/>
        </p:nvSpPr>
        <p:spPr>
          <a:xfrm>
            <a:off x="160420" y="857490"/>
            <a:ext cx="1982466" cy="369332"/>
          </a:xfrm>
          <a:prstGeom prst="rect">
            <a:avLst/>
          </a:prstGeom>
          <a:noFill/>
        </p:spPr>
        <p:txBody>
          <a:bodyPr wrap="none" rtlCol="0">
            <a:spAutoFit/>
          </a:bodyPr>
          <a:lstStyle/>
          <a:p>
            <a:r>
              <a:rPr lang="en-US" dirty="0"/>
              <a:t>Gibbs’ Phase Rule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E1BE7B2-672B-52A4-7658-7D9CEACD22F9}"/>
                  </a:ext>
                </a:extLst>
              </p:cNvPr>
              <p:cNvSpPr txBox="1"/>
              <p:nvPr/>
            </p:nvSpPr>
            <p:spPr>
              <a:xfrm>
                <a:off x="449178" y="1254333"/>
                <a:ext cx="17402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DoF</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m:oMathPara>
                </a14:m>
                <a:endParaRPr lang="en-US" dirty="0"/>
              </a:p>
            </p:txBody>
          </p:sp>
        </mc:Choice>
        <mc:Fallback xmlns="">
          <p:sp>
            <p:nvSpPr>
              <p:cNvPr id="4" name="TextBox 3">
                <a:extLst>
                  <a:ext uri="{FF2B5EF4-FFF2-40B4-BE49-F238E27FC236}">
                    <a16:creationId xmlns:a16="http://schemas.microsoft.com/office/drawing/2014/main" id="{2E1BE7B2-672B-52A4-7658-7D9CEACD22F9}"/>
                  </a:ext>
                </a:extLst>
              </p:cNvPr>
              <p:cNvSpPr txBox="1">
                <a:spLocks noRot="1" noChangeAspect="1" noMove="1" noResize="1" noEditPoints="1" noAdjustHandles="1" noChangeArrowheads="1" noChangeShapeType="1" noTextEdit="1"/>
              </p:cNvSpPr>
              <p:nvPr/>
            </p:nvSpPr>
            <p:spPr>
              <a:xfrm>
                <a:off x="449178" y="1254333"/>
                <a:ext cx="1740220" cy="276999"/>
              </a:xfrm>
              <a:prstGeom prst="rect">
                <a:avLst/>
              </a:prstGeom>
              <a:blipFill>
                <a:blip r:embed="rId2"/>
                <a:stretch>
                  <a:fillRect l="-3158" r="-2807" b="-666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2ACB007-CB86-E858-CA30-8C85CC6A6203}"/>
              </a:ext>
            </a:extLst>
          </p:cNvPr>
          <p:cNvSpPr txBox="1"/>
          <p:nvPr/>
        </p:nvSpPr>
        <p:spPr>
          <a:xfrm>
            <a:off x="2518611" y="1208166"/>
            <a:ext cx="4700389" cy="369332"/>
          </a:xfrm>
          <a:prstGeom prst="rect">
            <a:avLst/>
          </a:prstGeom>
          <a:noFill/>
        </p:spPr>
        <p:txBody>
          <a:bodyPr wrap="none" rtlCol="0">
            <a:spAutoFit/>
          </a:bodyPr>
          <a:lstStyle/>
          <a:p>
            <a:r>
              <a:rPr lang="el-GR" dirty="0"/>
              <a:t>π</a:t>
            </a:r>
            <a:r>
              <a:rPr lang="en-US" dirty="0"/>
              <a:t> = Number of phases, N = number of species</a:t>
            </a:r>
          </a:p>
        </p:txBody>
      </p:sp>
      <p:sp>
        <p:nvSpPr>
          <p:cNvPr id="6" name="TextBox 5">
            <a:extLst>
              <a:ext uri="{FF2B5EF4-FFF2-40B4-BE49-F238E27FC236}">
                <a16:creationId xmlns:a16="http://schemas.microsoft.com/office/drawing/2014/main" id="{6F3F587D-BEC4-7ACF-22A8-E19AD9C5F7B0}"/>
              </a:ext>
            </a:extLst>
          </p:cNvPr>
          <p:cNvSpPr txBox="1"/>
          <p:nvPr/>
        </p:nvSpPr>
        <p:spPr>
          <a:xfrm>
            <a:off x="160420" y="1549699"/>
            <a:ext cx="1578637" cy="369332"/>
          </a:xfrm>
          <a:prstGeom prst="rect">
            <a:avLst/>
          </a:prstGeom>
          <a:noFill/>
        </p:spPr>
        <p:txBody>
          <a:bodyPr wrap="none" rtlCol="0">
            <a:spAutoFit/>
          </a:bodyPr>
          <a:lstStyle/>
          <a:p>
            <a:r>
              <a:rPr lang="en-US" dirty="0"/>
              <a:t>Ideal Gas Law</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2697D7-E6DE-6555-17F4-1EAEA83EB146}"/>
                  </a:ext>
                </a:extLst>
              </p:cNvPr>
              <p:cNvSpPr txBox="1"/>
              <p:nvPr/>
            </p:nvSpPr>
            <p:spPr>
              <a:xfrm>
                <a:off x="289108" y="1900375"/>
                <a:ext cx="144994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𝑃𝑉</m:t>
                      </m:r>
                      <m:r>
                        <a:rPr lang="en-US" sz="2800" b="0" i="1" smtClean="0">
                          <a:latin typeface="Cambria Math" panose="02040503050406030204" pitchFamily="18" charset="0"/>
                        </a:rPr>
                        <m:t>=</m:t>
                      </m:r>
                      <m:r>
                        <a:rPr lang="en-US" sz="2800" b="0" i="1" smtClean="0">
                          <a:latin typeface="Cambria Math" panose="02040503050406030204" pitchFamily="18" charset="0"/>
                        </a:rPr>
                        <m:t>𝑅𝑇</m:t>
                      </m:r>
                    </m:oMath>
                  </m:oMathPara>
                </a14:m>
                <a:endParaRPr lang="en-US" dirty="0"/>
              </a:p>
            </p:txBody>
          </p:sp>
        </mc:Choice>
        <mc:Fallback xmlns="">
          <p:sp>
            <p:nvSpPr>
              <p:cNvPr id="7" name="TextBox 6">
                <a:extLst>
                  <a:ext uri="{FF2B5EF4-FFF2-40B4-BE49-F238E27FC236}">
                    <a16:creationId xmlns:a16="http://schemas.microsoft.com/office/drawing/2014/main" id="{5A2697D7-E6DE-6555-17F4-1EAEA83EB146}"/>
                  </a:ext>
                </a:extLst>
              </p:cNvPr>
              <p:cNvSpPr txBox="1">
                <a:spLocks noRot="1" noChangeAspect="1" noMove="1" noResize="1" noEditPoints="1" noAdjustHandles="1" noChangeArrowheads="1" noChangeShapeType="1" noTextEdit="1"/>
              </p:cNvSpPr>
              <p:nvPr/>
            </p:nvSpPr>
            <p:spPr>
              <a:xfrm>
                <a:off x="289108" y="1900375"/>
                <a:ext cx="1449949" cy="430887"/>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CFA6052B-B7BB-6C9F-D891-9679438B900D}"/>
              </a:ext>
            </a:extLst>
          </p:cNvPr>
          <p:cNvSpPr txBox="1"/>
          <p:nvPr/>
        </p:nvSpPr>
        <p:spPr>
          <a:xfrm>
            <a:off x="160420" y="2423595"/>
            <a:ext cx="5368649" cy="369332"/>
          </a:xfrm>
          <a:prstGeom prst="rect">
            <a:avLst/>
          </a:prstGeom>
          <a:noFill/>
        </p:spPr>
        <p:txBody>
          <a:bodyPr wrap="none" rtlCol="0">
            <a:spAutoFit/>
          </a:bodyPr>
          <a:lstStyle/>
          <a:p>
            <a:r>
              <a:rPr lang="en-US" dirty="0"/>
              <a:t>Finding Q, W, U, and H for reversible, closed systems</a:t>
            </a:r>
          </a:p>
        </p:txBody>
      </p:sp>
      <p:pic>
        <p:nvPicPr>
          <p:cNvPr id="10" name="Picture 9">
            <a:extLst>
              <a:ext uri="{FF2B5EF4-FFF2-40B4-BE49-F238E27FC236}">
                <a16:creationId xmlns:a16="http://schemas.microsoft.com/office/drawing/2014/main" id="{396D8B6A-FB13-53F8-5692-9D4BAB71D19B}"/>
              </a:ext>
            </a:extLst>
          </p:cNvPr>
          <p:cNvPicPr>
            <a:picLocks noChangeAspect="1"/>
          </p:cNvPicPr>
          <p:nvPr/>
        </p:nvPicPr>
        <p:blipFill>
          <a:blip r:embed="rId4"/>
          <a:stretch>
            <a:fillRect/>
          </a:stretch>
        </p:blipFill>
        <p:spPr>
          <a:xfrm>
            <a:off x="473189" y="2873137"/>
            <a:ext cx="7450640" cy="4473422"/>
          </a:xfrm>
          <a:prstGeom prst="rect">
            <a:avLst/>
          </a:prstGeom>
        </p:spPr>
      </p:pic>
      <p:pic>
        <p:nvPicPr>
          <p:cNvPr id="12" name="Picture 11">
            <a:extLst>
              <a:ext uri="{FF2B5EF4-FFF2-40B4-BE49-F238E27FC236}">
                <a16:creationId xmlns:a16="http://schemas.microsoft.com/office/drawing/2014/main" id="{DB7A9FA8-4164-FCDA-4DA9-8EC729B957E1}"/>
              </a:ext>
            </a:extLst>
          </p:cNvPr>
          <p:cNvPicPr>
            <a:picLocks noChangeAspect="1"/>
          </p:cNvPicPr>
          <p:nvPr/>
        </p:nvPicPr>
        <p:blipFill>
          <a:blip r:embed="rId5"/>
          <a:stretch>
            <a:fillRect/>
          </a:stretch>
        </p:blipFill>
        <p:spPr>
          <a:xfrm>
            <a:off x="533400" y="7501745"/>
            <a:ext cx="7620000" cy="4533320"/>
          </a:xfrm>
          <a:prstGeom prst="rect">
            <a:avLst/>
          </a:prstGeom>
        </p:spPr>
      </p:pic>
    </p:spTree>
    <p:extLst>
      <p:ext uri="{BB962C8B-B14F-4D97-AF65-F5344CB8AC3E}">
        <p14:creationId xmlns:p14="http://schemas.microsoft.com/office/powerpoint/2010/main" val="2442496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F5A0EF-2DE5-EA1C-36DF-528400788E25}"/>
              </a:ext>
            </a:extLst>
          </p:cNvPr>
          <p:cNvPicPr>
            <a:picLocks noChangeAspect="1"/>
          </p:cNvPicPr>
          <p:nvPr/>
        </p:nvPicPr>
        <p:blipFill>
          <a:blip r:embed="rId2"/>
          <a:stretch>
            <a:fillRect/>
          </a:stretch>
        </p:blipFill>
        <p:spPr>
          <a:xfrm>
            <a:off x="1897871" y="298225"/>
            <a:ext cx="2084934" cy="1477100"/>
          </a:xfrm>
          <a:prstGeom prst="rect">
            <a:avLst/>
          </a:prstGeom>
          <a:ln>
            <a:no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A3A66BD-39E7-C39B-5050-F7E87606AFA5}"/>
                  </a:ext>
                </a:extLst>
              </p:cNvPr>
              <p:cNvSpPr txBox="1"/>
              <p:nvPr/>
            </p:nvSpPr>
            <p:spPr>
              <a:xfrm>
                <a:off x="4511760" y="590210"/>
                <a:ext cx="1124347" cy="8931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𝑝</m:t>
                              </m:r>
                            </m:sub>
                          </m:sSub>
                        </m:num>
                        <m:den>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𝑣</m:t>
                              </m:r>
                            </m:sub>
                          </m:sSub>
                        </m:den>
                      </m:f>
                    </m:oMath>
                  </m:oMathPara>
                </a14:m>
                <a:endParaRPr lang="en-US" sz="2800" dirty="0"/>
              </a:p>
            </p:txBody>
          </p:sp>
        </mc:Choice>
        <mc:Fallback xmlns="">
          <p:sp>
            <p:nvSpPr>
              <p:cNvPr id="3" name="TextBox 2">
                <a:extLst>
                  <a:ext uri="{FF2B5EF4-FFF2-40B4-BE49-F238E27FC236}">
                    <a16:creationId xmlns:a16="http://schemas.microsoft.com/office/drawing/2014/main" id="{3A3A66BD-39E7-C39B-5050-F7E87606AFA5}"/>
                  </a:ext>
                </a:extLst>
              </p:cNvPr>
              <p:cNvSpPr txBox="1">
                <a:spLocks noRot="1" noChangeAspect="1" noMove="1" noResize="1" noEditPoints="1" noAdjustHandles="1" noChangeArrowheads="1" noChangeShapeType="1" noTextEdit="1"/>
              </p:cNvSpPr>
              <p:nvPr/>
            </p:nvSpPr>
            <p:spPr>
              <a:xfrm>
                <a:off x="4511760" y="590210"/>
                <a:ext cx="1124347" cy="893130"/>
              </a:xfrm>
              <a:prstGeom prst="rect">
                <a:avLst/>
              </a:prstGeom>
              <a:blipFill>
                <a:blip r:embed="rId3"/>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D6499CB-6D9A-A494-9BA0-22BC4FE194E4}"/>
              </a:ext>
            </a:extLst>
          </p:cNvPr>
          <p:cNvSpPr txBox="1"/>
          <p:nvPr/>
        </p:nvSpPr>
        <p:spPr>
          <a:xfrm>
            <a:off x="121553" y="1925053"/>
            <a:ext cx="1829347" cy="461665"/>
          </a:xfrm>
          <a:prstGeom prst="rect">
            <a:avLst/>
          </a:prstGeom>
          <a:noFill/>
        </p:spPr>
        <p:txBody>
          <a:bodyPr wrap="none" rtlCol="0">
            <a:spAutoFit/>
          </a:bodyPr>
          <a:lstStyle/>
          <a:p>
            <a:r>
              <a:rPr lang="en-US" sz="2400" dirty="0"/>
              <a:t>Real Gasses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387EF2-D718-F462-865D-225BF7993F0C}"/>
                  </a:ext>
                </a:extLst>
              </p:cNvPr>
              <p:cNvSpPr txBox="1"/>
              <p:nvPr/>
            </p:nvSpPr>
            <p:spPr>
              <a:xfrm>
                <a:off x="517238" y="2536446"/>
                <a:ext cx="1045799"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𝑃𝑉</m:t>
                          </m:r>
                        </m:num>
                        <m:den>
                          <m:r>
                            <a:rPr lang="en-US" sz="2400" b="0" i="1" smtClean="0">
                              <a:latin typeface="Cambria Math" panose="02040503050406030204" pitchFamily="18" charset="0"/>
                            </a:rPr>
                            <m:t>𝑅𝑇</m:t>
                          </m:r>
                        </m:den>
                      </m:f>
                    </m:oMath>
                  </m:oMathPara>
                </a14:m>
                <a:endParaRPr lang="en-US" dirty="0"/>
              </a:p>
            </p:txBody>
          </p:sp>
        </mc:Choice>
        <mc:Fallback xmlns="">
          <p:sp>
            <p:nvSpPr>
              <p:cNvPr id="7" name="TextBox 6">
                <a:extLst>
                  <a:ext uri="{FF2B5EF4-FFF2-40B4-BE49-F238E27FC236}">
                    <a16:creationId xmlns:a16="http://schemas.microsoft.com/office/drawing/2014/main" id="{6F387EF2-D718-F462-865D-225BF7993F0C}"/>
                  </a:ext>
                </a:extLst>
              </p:cNvPr>
              <p:cNvSpPr txBox="1">
                <a:spLocks noRot="1" noChangeAspect="1" noMove="1" noResize="1" noEditPoints="1" noAdjustHandles="1" noChangeArrowheads="1" noChangeShapeType="1" noTextEdit="1"/>
              </p:cNvSpPr>
              <p:nvPr/>
            </p:nvSpPr>
            <p:spPr>
              <a:xfrm>
                <a:off x="517238" y="2536446"/>
                <a:ext cx="1045799" cy="691471"/>
              </a:xfrm>
              <a:prstGeom prst="rect">
                <a:avLst/>
              </a:prstGeom>
              <a:blipFill>
                <a:blip r:embed="rId4"/>
                <a:stretch>
                  <a:fillRect/>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04E3EC90-4AD1-EC3C-04C5-C6AEB1FD85A0}"/>
              </a:ext>
            </a:extLst>
          </p:cNvPr>
          <p:cNvPicPr>
            <a:picLocks noChangeAspect="1"/>
          </p:cNvPicPr>
          <p:nvPr/>
        </p:nvPicPr>
        <p:blipFill>
          <a:blip r:embed="rId5"/>
          <a:stretch>
            <a:fillRect/>
          </a:stretch>
        </p:blipFill>
        <p:spPr>
          <a:xfrm>
            <a:off x="5049407" y="4952874"/>
            <a:ext cx="3400900" cy="3591426"/>
          </a:xfrm>
          <a:prstGeom prst="rect">
            <a:avLst/>
          </a:prstGeom>
        </p:spPr>
      </p:pic>
      <p:sp>
        <p:nvSpPr>
          <p:cNvPr id="12" name="TextBox 11">
            <a:extLst>
              <a:ext uri="{FF2B5EF4-FFF2-40B4-BE49-F238E27FC236}">
                <a16:creationId xmlns:a16="http://schemas.microsoft.com/office/drawing/2014/main" id="{BA4FD727-3D92-176D-0DD5-789A70C2A7B7}"/>
              </a:ext>
            </a:extLst>
          </p:cNvPr>
          <p:cNvSpPr txBox="1"/>
          <p:nvPr/>
        </p:nvSpPr>
        <p:spPr>
          <a:xfrm>
            <a:off x="155695" y="5427271"/>
            <a:ext cx="3321679" cy="369332"/>
          </a:xfrm>
          <a:prstGeom prst="rect">
            <a:avLst/>
          </a:prstGeom>
          <a:noFill/>
        </p:spPr>
        <p:txBody>
          <a:bodyPr wrap="none" rtlCol="0">
            <a:spAutoFit/>
          </a:bodyPr>
          <a:lstStyle/>
          <a:p>
            <a:r>
              <a:rPr lang="en-US" dirty="0"/>
              <a:t>Van der Waals Equation of state</a:t>
            </a:r>
          </a:p>
        </p:txBody>
      </p:sp>
      <p:sp>
        <p:nvSpPr>
          <p:cNvPr id="13" name="TextBox 12">
            <a:extLst>
              <a:ext uri="{FF2B5EF4-FFF2-40B4-BE49-F238E27FC236}">
                <a16:creationId xmlns:a16="http://schemas.microsoft.com/office/drawing/2014/main" id="{6839F1EA-C970-DFBB-2E71-4D3F73E0661F}"/>
              </a:ext>
            </a:extLst>
          </p:cNvPr>
          <p:cNvSpPr txBox="1"/>
          <p:nvPr/>
        </p:nvSpPr>
        <p:spPr>
          <a:xfrm>
            <a:off x="128506" y="3377645"/>
            <a:ext cx="3036409" cy="369332"/>
          </a:xfrm>
          <a:prstGeom prst="rect">
            <a:avLst/>
          </a:prstGeom>
          <a:noFill/>
        </p:spPr>
        <p:txBody>
          <a:bodyPr wrap="none" rtlCol="0">
            <a:spAutoFit/>
          </a:bodyPr>
          <a:lstStyle/>
          <a:p>
            <a:r>
              <a:rPr lang="en-US" dirty="0"/>
              <a:t>Virial equation (2 and 3 term)</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A0DFCB-6FE9-F5B2-7482-4F73E31943CE}"/>
                  </a:ext>
                </a:extLst>
              </p:cNvPr>
              <p:cNvSpPr txBox="1"/>
              <p:nvPr/>
            </p:nvSpPr>
            <p:spPr>
              <a:xfrm>
                <a:off x="517238" y="5750264"/>
                <a:ext cx="2120581"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𝑅𝑇</m:t>
                          </m:r>
                        </m:num>
                        <m:den>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𝑏</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𝑎</m:t>
                          </m:r>
                        </m:num>
                        <m:den>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i="1" smtClean="0">
                                  <a:latin typeface="Cambria Math" panose="02040503050406030204" pitchFamily="18" charset="0"/>
                                </a:rPr>
                                <m:t>2</m:t>
                              </m:r>
                            </m:sup>
                          </m:sSup>
                        </m:den>
                      </m:f>
                    </m:oMath>
                  </m:oMathPara>
                </a14:m>
                <a:endParaRPr lang="en-US" sz="2400" dirty="0"/>
              </a:p>
            </p:txBody>
          </p:sp>
        </mc:Choice>
        <mc:Fallback xmlns="">
          <p:sp>
            <p:nvSpPr>
              <p:cNvPr id="16" name="TextBox 15">
                <a:extLst>
                  <a:ext uri="{FF2B5EF4-FFF2-40B4-BE49-F238E27FC236}">
                    <a16:creationId xmlns:a16="http://schemas.microsoft.com/office/drawing/2014/main" id="{47A0DFCB-6FE9-F5B2-7482-4F73E31943CE}"/>
                  </a:ext>
                </a:extLst>
              </p:cNvPr>
              <p:cNvSpPr txBox="1">
                <a:spLocks noRot="1" noChangeAspect="1" noMove="1" noResize="1" noEditPoints="1" noAdjustHandles="1" noChangeArrowheads="1" noChangeShapeType="1" noTextEdit="1"/>
              </p:cNvSpPr>
              <p:nvPr/>
            </p:nvSpPr>
            <p:spPr>
              <a:xfrm>
                <a:off x="517238" y="5750264"/>
                <a:ext cx="2120581" cy="691471"/>
              </a:xfrm>
              <a:prstGeom prst="rect">
                <a:avLst/>
              </a:prstGeom>
              <a:blipFill>
                <a:blip r:embed="rId7"/>
                <a:stretch>
                  <a:fillRect/>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AAD64645-B5C8-06D5-3BFB-03D7A9719623}"/>
              </a:ext>
            </a:extLst>
          </p:cNvPr>
          <p:cNvPicPr>
            <a:picLocks noChangeAspect="1"/>
          </p:cNvPicPr>
          <p:nvPr/>
        </p:nvPicPr>
        <p:blipFill>
          <a:blip r:embed="rId8"/>
          <a:stretch>
            <a:fillRect/>
          </a:stretch>
        </p:blipFill>
        <p:spPr>
          <a:xfrm>
            <a:off x="236493" y="6916132"/>
            <a:ext cx="4471043" cy="1477100"/>
          </a:xfrm>
          <a:prstGeom prst="rect">
            <a:avLst/>
          </a:prstGeom>
        </p:spPr>
      </p:pic>
      <p:sp>
        <p:nvSpPr>
          <p:cNvPr id="19" name="TextBox 18">
            <a:extLst>
              <a:ext uri="{FF2B5EF4-FFF2-40B4-BE49-F238E27FC236}">
                <a16:creationId xmlns:a16="http://schemas.microsoft.com/office/drawing/2014/main" id="{7E356728-E566-5206-6018-1BEA8D9CC03E}"/>
              </a:ext>
            </a:extLst>
          </p:cNvPr>
          <p:cNvSpPr txBox="1"/>
          <p:nvPr/>
        </p:nvSpPr>
        <p:spPr>
          <a:xfrm>
            <a:off x="155695" y="4952874"/>
            <a:ext cx="3433697" cy="461665"/>
          </a:xfrm>
          <a:prstGeom prst="rect">
            <a:avLst/>
          </a:prstGeom>
          <a:noFill/>
        </p:spPr>
        <p:txBody>
          <a:bodyPr wrap="none" rtlCol="0">
            <a:spAutoFit/>
          </a:bodyPr>
          <a:lstStyle/>
          <a:p>
            <a:r>
              <a:rPr lang="en-US" sz="2400" dirty="0"/>
              <a:t>Cubic Equations of state</a:t>
            </a:r>
          </a:p>
        </p:txBody>
      </p:sp>
      <p:pic>
        <p:nvPicPr>
          <p:cNvPr id="20" name="Picture 19">
            <a:extLst>
              <a:ext uri="{FF2B5EF4-FFF2-40B4-BE49-F238E27FC236}">
                <a16:creationId xmlns:a16="http://schemas.microsoft.com/office/drawing/2014/main" id="{4A1D8C0D-440D-5974-D0FF-AB6CE8CA39DB}"/>
              </a:ext>
            </a:extLst>
          </p:cNvPr>
          <p:cNvPicPr>
            <a:picLocks noChangeAspect="1"/>
          </p:cNvPicPr>
          <p:nvPr/>
        </p:nvPicPr>
        <p:blipFill>
          <a:blip r:embed="rId9"/>
          <a:stretch>
            <a:fillRect/>
          </a:stretch>
        </p:blipFill>
        <p:spPr>
          <a:xfrm>
            <a:off x="0" y="8746006"/>
            <a:ext cx="8686800" cy="3393703"/>
          </a:xfrm>
          <a:prstGeom prst="rect">
            <a:avLst/>
          </a:prstGeom>
        </p:spPr>
      </p:pic>
      <p:pic>
        <p:nvPicPr>
          <p:cNvPr id="6" name="Picture 5">
            <a:extLst>
              <a:ext uri="{FF2B5EF4-FFF2-40B4-BE49-F238E27FC236}">
                <a16:creationId xmlns:a16="http://schemas.microsoft.com/office/drawing/2014/main" id="{D22BAF51-C273-E288-404A-24F4582720BE}"/>
              </a:ext>
            </a:extLst>
          </p:cNvPr>
          <p:cNvPicPr>
            <a:picLocks noChangeAspect="1"/>
          </p:cNvPicPr>
          <p:nvPr/>
        </p:nvPicPr>
        <p:blipFill>
          <a:blip r:embed="rId10"/>
          <a:stretch>
            <a:fillRect/>
          </a:stretch>
        </p:blipFill>
        <p:spPr>
          <a:xfrm>
            <a:off x="258703" y="3816670"/>
            <a:ext cx="2444819" cy="965469"/>
          </a:xfrm>
          <a:prstGeom prst="rect">
            <a:avLst/>
          </a:prstGeom>
        </p:spPr>
      </p:pic>
      <p:pic>
        <p:nvPicPr>
          <p:cNvPr id="9" name="Picture 8">
            <a:extLst>
              <a:ext uri="{FF2B5EF4-FFF2-40B4-BE49-F238E27FC236}">
                <a16:creationId xmlns:a16="http://schemas.microsoft.com/office/drawing/2014/main" id="{2FE3928B-9072-1967-1ACD-FEDFA078A247}"/>
              </a:ext>
            </a:extLst>
          </p:cNvPr>
          <p:cNvPicPr>
            <a:picLocks noChangeAspect="1"/>
          </p:cNvPicPr>
          <p:nvPr/>
        </p:nvPicPr>
        <p:blipFill>
          <a:blip r:embed="rId11"/>
          <a:stretch>
            <a:fillRect/>
          </a:stretch>
        </p:blipFill>
        <p:spPr>
          <a:xfrm>
            <a:off x="2786596" y="3790386"/>
            <a:ext cx="3841879" cy="1110685"/>
          </a:xfrm>
          <a:prstGeom prst="rect">
            <a:avLst/>
          </a:prstGeom>
        </p:spPr>
      </p:pic>
    </p:spTree>
    <p:extLst>
      <p:ext uri="{BB962C8B-B14F-4D97-AF65-F5344CB8AC3E}">
        <p14:creationId xmlns:p14="http://schemas.microsoft.com/office/powerpoint/2010/main" val="1784914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087752-0458-254A-5010-628CD04C9D67}"/>
              </a:ext>
            </a:extLst>
          </p:cNvPr>
          <p:cNvSpPr txBox="1"/>
          <p:nvPr/>
        </p:nvSpPr>
        <p:spPr>
          <a:xfrm>
            <a:off x="0" y="0"/>
            <a:ext cx="2858475" cy="2031325"/>
          </a:xfrm>
          <a:prstGeom prst="rect">
            <a:avLst/>
          </a:prstGeom>
          <a:noFill/>
        </p:spPr>
        <p:txBody>
          <a:bodyPr wrap="none" rtlCol="0">
            <a:spAutoFit/>
          </a:bodyPr>
          <a:lstStyle/>
          <a:p>
            <a:r>
              <a:rPr lang="en-US" dirty="0"/>
              <a:t>Pitzer Correlations</a:t>
            </a:r>
          </a:p>
          <a:p>
            <a:pPr marL="285750" indent="-285750">
              <a:buFont typeface="Arial" panose="020B0604020202020204" pitchFamily="34" charset="0"/>
              <a:buChar char="•"/>
            </a:pPr>
            <a:r>
              <a:rPr lang="en-US" dirty="0"/>
              <a:t>Compressibility Factor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Second virial coefficient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F4A00B4-2F82-F558-E436-DA37A15B28C8}"/>
                  </a:ext>
                </a:extLst>
              </p:cNvPr>
              <p:cNvSpPr txBox="1"/>
              <p:nvPr/>
            </p:nvSpPr>
            <p:spPr>
              <a:xfrm>
                <a:off x="644599" y="669979"/>
                <a:ext cx="14387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𝑍</m:t>
                          </m:r>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3" name="TextBox 2">
                <a:extLst>
                  <a:ext uri="{FF2B5EF4-FFF2-40B4-BE49-F238E27FC236}">
                    <a16:creationId xmlns:a16="http://schemas.microsoft.com/office/drawing/2014/main" id="{FF4A00B4-2F82-F558-E436-DA37A15B28C8}"/>
                  </a:ext>
                </a:extLst>
              </p:cNvPr>
              <p:cNvSpPr txBox="1">
                <a:spLocks noRot="1" noChangeAspect="1" noMove="1" noResize="1" noEditPoints="1" noAdjustHandles="1" noChangeArrowheads="1" noChangeShapeType="1" noTextEdit="1"/>
              </p:cNvSpPr>
              <p:nvPr/>
            </p:nvSpPr>
            <p:spPr>
              <a:xfrm>
                <a:off x="644599" y="669979"/>
                <a:ext cx="1438727" cy="276999"/>
              </a:xfrm>
              <a:prstGeom prst="rect">
                <a:avLst/>
              </a:prstGeom>
              <a:blipFill>
                <a:blip r:embed="rId2"/>
                <a:stretch>
                  <a:fillRect l="-3814" t="-4444" r="-1695"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1323EB3-0261-1842-5866-3C34CF97BD08}"/>
                  </a:ext>
                </a:extLst>
              </p:cNvPr>
              <p:cNvSpPr txBox="1"/>
              <p:nvPr/>
            </p:nvSpPr>
            <p:spPr>
              <a:xfrm>
                <a:off x="2477464" y="473482"/>
                <a:ext cx="4932329" cy="646331"/>
              </a:xfrm>
              <a:prstGeom prst="rect">
                <a:avLst/>
              </a:prstGeom>
              <a:noFill/>
            </p:spPr>
            <p:txBody>
              <a:bodyPr wrap="square" rtlCol="0">
                <a:spAutoFit/>
              </a:bodyPr>
              <a:lstStyle/>
              <a:p>
                <a:r>
                  <a:rPr lang="en-US" dirty="0"/>
                  <a:t>To find the values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i="1">
                            <a:latin typeface="Cambria Math" panose="02040503050406030204" pitchFamily="18" charset="0"/>
                          </a:rPr>
                          <m:t>0</m:t>
                        </m:r>
                      </m:sup>
                    </m:sSup>
                  </m:oMath>
                </a14:m>
                <a:r>
                  <a:rPr lang="en-US" dirty="0"/>
                  <a:t> and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b="0" i="1" smtClean="0">
                            <a:latin typeface="Cambria Math" panose="02040503050406030204" pitchFamily="18" charset="0"/>
                          </a:rPr>
                          <m:t>1</m:t>
                        </m:r>
                      </m:sup>
                    </m:sSup>
                  </m:oMath>
                </a14:m>
                <a:r>
                  <a:rPr lang="en-US" dirty="0"/>
                  <a:t>, use the tables in appendix 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 </m:t>
                    </m:r>
                    <m:r>
                      <a:rPr lang="en-US" b="0" i="1" smtClean="0">
                        <a:latin typeface="Cambria Math" panose="02040503050406030204" pitchFamily="18" charset="0"/>
                      </a:rPr>
                      <m:t>𝑛𝑒𝑒𝑑𝑒𝑑</m:t>
                    </m:r>
                  </m:oMath>
                </a14:m>
                <a:endParaRPr lang="en-US" dirty="0"/>
              </a:p>
            </p:txBody>
          </p:sp>
        </mc:Choice>
        <mc:Fallback xmlns="">
          <p:sp>
            <p:nvSpPr>
              <p:cNvPr id="4" name="TextBox 3">
                <a:extLst>
                  <a:ext uri="{FF2B5EF4-FFF2-40B4-BE49-F238E27FC236}">
                    <a16:creationId xmlns:a16="http://schemas.microsoft.com/office/drawing/2014/main" id="{01323EB3-0261-1842-5866-3C34CF97BD08}"/>
                  </a:ext>
                </a:extLst>
              </p:cNvPr>
              <p:cNvSpPr txBox="1">
                <a:spLocks noRot="1" noChangeAspect="1" noMove="1" noResize="1" noEditPoints="1" noAdjustHandles="1" noChangeArrowheads="1" noChangeShapeType="1" noTextEdit="1"/>
              </p:cNvSpPr>
              <p:nvPr/>
            </p:nvSpPr>
            <p:spPr>
              <a:xfrm>
                <a:off x="2477464" y="473482"/>
                <a:ext cx="4932329" cy="646331"/>
              </a:xfrm>
              <a:prstGeom prst="rect">
                <a:avLst/>
              </a:prstGeom>
              <a:blipFill>
                <a:blip r:embed="rId3"/>
                <a:stretch>
                  <a:fillRect l="-988" t="-4717"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3F7E4F8-5DD5-DF67-15FB-97853C5B37DE}"/>
                  </a:ext>
                </a:extLst>
              </p:cNvPr>
              <p:cNvSpPr txBox="1"/>
              <p:nvPr/>
            </p:nvSpPr>
            <p:spPr>
              <a:xfrm>
                <a:off x="585528" y="1964584"/>
                <a:ext cx="2418098" cy="563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=1+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oMath>
                  </m:oMathPara>
                </a14:m>
                <a:endParaRPr lang="en-US" dirty="0"/>
              </a:p>
            </p:txBody>
          </p:sp>
        </mc:Choice>
        <mc:Fallback xmlns="">
          <p:sp>
            <p:nvSpPr>
              <p:cNvPr id="5" name="TextBox 4">
                <a:extLst>
                  <a:ext uri="{FF2B5EF4-FFF2-40B4-BE49-F238E27FC236}">
                    <a16:creationId xmlns:a16="http://schemas.microsoft.com/office/drawing/2014/main" id="{03F7E4F8-5DD5-DF67-15FB-97853C5B37DE}"/>
                  </a:ext>
                </a:extLst>
              </p:cNvPr>
              <p:cNvSpPr txBox="1">
                <a:spLocks noRot="1" noChangeAspect="1" noMove="1" noResize="1" noEditPoints="1" noAdjustHandles="1" noChangeArrowheads="1" noChangeShapeType="1" noTextEdit="1"/>
              </p:cNvSpPr>
              <p:nvPr/>
            </p:nvSpPr>
            <p:spPr>
              <a:xfrm>
                <a:off x="585528" y="1964584"/>
                <a:ext cx="2418098" cy="56387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4FE1555-E985-C542-6244-050DA047FE0E}"/>
                  </a:ext>
                </a:extLst>
              </p:cNvPr>
              <p:cNvSpPr txBox="1"/>
              <p:nvPr/>
            </p:nvSpPr>
            <p:spPr>
              <a:xfrm>
                <a:off x="788820" y="2702928"/>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6" name="TextBox 5">
                <a:extLst>
                  <a:ext uri="{FF2B5EF4-FFF2-40B4-BE49-F238E27FC236}">
                    <a16:creationId xmlns:a16="http://schemas.microsoft.com/office/drawing/2014/main" id="{24FE1555-E985-C542-6244-050DA047FE0E}"/>
                  </a:ext>
                </a:extLst>
              </p:cNvPr>
              <p:cNvSpPr txBox="1">
                <a:spLocks noRot="1" noChangeAspect="1" noMove="1" noResize="1" noEditPoints="1" noAdjustHandles="1" noChangeArrowheads="1" noChangeShapeType="1" noTextEdit="1"/>
              </p:cNvSpPr>
              <p:nvPr/>
            </p:nvSpPr>
            <p:spPr>
              <a:xfrm>
                <a:off x="788820" y="2702928"/>
                <a:ext cx="2011513" cy="578300"/>
              </a:xfrm>
              <a:prstGeom prst="rect">
                <a:avLst/>
              </a:prstGeom>
              <a:blipFill>
                <a:blip r:embed="rId5"/>
                <a:stretch>
                  <a:fillRect b="-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2288F16-59B6-D157-F72D-E81B37EE12A1}"/>
                  </a:ext>
                </a:extLst>
              </p:cNvPr>
              <p:cNvSpPr txBox="1"/>
              <p:nvPr/>
            </p:nvSpPr>
            <p:spPr>
              <a:xfrm>
                <a:off x="3003626" y="2706647"/>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7" name="TextBox 6">
                <a:extLst>
                  <a:ext uri="{FF2B5EF4-FFF2-40B4-BE49-F238E27FC236}">
                    <a16:creationId xmlns:a16="http://schemas.microsoft.com/office/drawing/2014/main" id="{F2288F16-59B6-D157-F72D-E81B37EE12A1}"/>
                  </a:ext>
                </a:extLst>
              </p:cNvPr>
              <p:cNvSpPr txBox="1">
                <a:spLocks noRot="1" noChangeAspect="1" noMove="1" noResize="1" noEditPoints="1" noAdjustHandles="1" noChangeArrowheads="1" noChangeShapeType="1" noTextEdit="1"/>
              </p:cNvSpPr>
              <p:nvPr/>
            </p:nvSpPr>
            <p:spPr>
              <a:xfrm>
                <a:off x="3003626" y="2706647"/>
                <a:ext cx="2006575" cy="574581"/>
              </a:xfrm>
              <a:prstGeom prst="rect">
                <a:avLst/>
              </a:prstGeom>
              <a:blipFill>
                <a:blip r:embed="rId6"/>
                <a:stretch>
                  <a:fillRect b="-1064"/>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C7F0EC3-9D9C-7E2C-E764-504A55914C7A}"/>
              </a:ext>
            </a:extLst>
          </p:cNvPr>
          <p:cNvSpPr txBox="1"/>
          <p:nvPr/>
        </p:nvSpPr>
        <p:spPr>
          <a:xfrm>
            <a:off x="5111895" y="3821791"/>
            <a:ext cx="3207625" cy="1200329"/>
          </a:xfrm>
          <a:prstGeom prst="rect">
            <a:avLst/>
          </a:prstGeom>
          <a:noFill/>
        </p:spPr>
        <p:txBody>
          <a:bodyPr wrap="square" rtlCol="0">
            <a:spAutoFit/>
          </a:bodyPr>
          <a:lstStyle/>
          <a:p>
            <a:r>
              <a:rPr lang="en-US" dirty="0"/>
              <a:t>The Pitzer correlation for the second virial coefficient can only be used if inside the dotted line in on the figure</a:t>
            </a:r>
          </a:p>
        </p:txBody>
      </p:sp>
      <p:pic>
        <p:nvPicPr>
          <p:cNvPr id="12" name="Picture 11">
            <a:extLst>
              <a:ext uri="{FF2B5EF4-FFF2-40B4-BE49-F238E27FC236}">
                <a16:creationId xmlns:a16="http://schemas.microsoft.com/office/drawing/2014/main" id="{88A3FA39-2D13-583D-57A7-C9D96C1D922C}"/>
              </a:ext>
            </a:extLst>
          </p:cNvPr>
          <p:cNvPicPr>
            <a:picLocks noChangeAspect="1"/>
          </p:cNvPicPr>
          <p:nvPr/>
        </p:nvPicPr>
        <p:blipFill>
          <a:blip r:embed="rId7"/>
          <a:stretch>
            <a:fillRect/>
          </a:stretch>
        </p:blipFill>
        <p:spPr>
          <a:xfrm>
            <a:off x="0" y="3449693"/>
            <a:ext cx="5058481" cy="3734321"/>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5FA699A-F39B-D3A5-FC5C-B6A156BA14D6}"/>
                  </a:ext>
                </a:extLst>
              </p:cNvPr>
              <p:cNvSpPr txBox="1"/>
              <p:nvPr/>
            </p:nvSpPr>
            <p:spPr>
              <a:xfrm>
                <a:off x="265681" y="1119813"/>
                <a:ext cx="8155438" cy="369332"/>
              </a:xfrm>
              <a:prstGeom prst="rect">
                <a:avLst/>
              </a:prstGeom>
              <a:noFill/>
            </p:spPr>
            <p:txBody>
              <a:bodyPr wrap="none" rtlCol="0">
                <a:spAutoFit/>
              </a:bodyPr>
              <a:lstStyle/>
              <a:p>
                <a:r>
                  <a:rPr lang="en-US" dirty="0"/>
                  <a:t>Note: Ideal gas law is acceptable to use if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0</m:t>
                        </m:r>
                      </m:sup>
                    </m:sSup>
                  </m:oMath>
                </a14:m>
                <a:r>
                  <a:rPr lang="en-US" dirty="0"/>
                  <a:t> is between 0.98 and 1.02 (2% error) </a:t>
                </a:r>
              </a:p>
            </p:txBody>
          </p:sp>
        </mc:Choice>
        <mc:Fallback xmlns="">
          <p:sp>
            <p:nvSpPr>
              <p:cNvPr id="13" name="TextBox 12">
                <a:extLst>
                  <a:ext uri="{FF2B5EF4-FFF2-40B4-BE49-F238E27FC236}">
                    <a16:creationId xmlns:a16="http://schemas.microsoft.com/office/drawing/2014/main" id="{E5FA699A-F39B-D3A5-FC5C-B6A156BA14D6}"/>
                  </a:ext>
                </a:extLst>
              </p:cNvPr>
              <p:cNvSpPr txBox="1">
                <a:spLocks noRot="1" noChangeAspect="1" noMove="1" noResize="1" noEditPoints="1" noAdjustHandles="1" noChangeArrowheads="1" noChangeShapeType="1" noTextEdit="1"/>
              </p:cNvSpPr>
              <p:nvPr/>
            </p:nvSpPr>
            <p:spPr>
              <a:xfrm>
                <a:off x="265681" y="1119813"/>
                <a:ext cx="8155438" cy="369332"/>
              </a:xfrm>
              <a:prstGeom prst="rect">
                <a:avLst/>
              </a:prstGeom>
              <a:blipFill>
                <a:blip r:embed="rId8"/>
                <a:stretch>
                  <a:fillRect l="-673" t="-8333" b="-2833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45323C85-970E-4D1E-FCF6-617E988899A0}"/>
              </a:ext>
            </a:extLst>
          </p:cNvPr>
          <p:cNvSpPr txBox="1"/>
          <p:nvPr/>
        </p:nvSpPr>
        <p:spPr>
          <a:xfrm>
            <a:off x="26712" y="8499344"/>
            <a:ext cx="4113227" cy="2862322"/>
          </a:xfrm>
          <a:prstGeom prst="rect">
            <a:avLst/>
          </a:prstGeom>
          <a:noFill/>
        </p:spPr>
        <p:txBody>
          <a:bodyPr wrap="square" rtlCol="0">
            <a:spAutoFit/>
          </a:bodyPr>
          <a:lstStyle/>
          <a:p>
            <a:r>
              <a:rPr lang="en-US" dirty="0"/>
              <a:t>Generalized correlations for liquids</a:t>
            </a:r>
          </a:p>
          <a:p>
            <a:pPr marL="285750" indent="-285750">
              <a:buFont typeface="Arial" panose="020B0604020202020204" pitchFamily="34" charset="0"/>
              <a:buChar char="•"/>
            </a:pPr>
            <a:r>
              <a:rPr lang="en-US" dirty="0"/>
              <a:t>Rackett equation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Two parameter corresponding states</a:t>
            </a:r>
          </a:p>
          <a:p>
            <a:pPr marL="742950" lvl="1" indent="-285750">
              <a:buFont typeface="Arial" panose="020B0604020202020204" pitchFamily="34" charset="0"/>
              <a:buChar char="•"/>
            </a:pPr>
            <a:r>
              <a:rPr lang="en-US" dirty="0"/>
              <a:t>Use density with the chart to get other info</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8AAA76C-566E-E879-FD64-E667DDF9384B}"/>
                  </a:ext>
                </a:extLst>
              </p:cNvPr>
              <p:cNvSpPr txBox="1"/>
              <p:nvPr/>
            </p:nvSpPr>
            <p:spPr>
              <a:xfrm>
                <a:off x="396870" y="9187884"/>
                <a:ext cx="1947115" cy="47211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𝑆𝑎𝑡</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𝑐</m:t>
                          </m:r>
                        </m:sub>
                        <m:sup>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sup>
                          </m:sSup>
                        </m:sup>
                      </m:sSubSup>
                    </m:oMath>
                  </m:oMathPara>
                </a14:m>
                <a:endParaRPr lang="en-US" dirty="0"/>
              </a:p>
            </p:txBody>
          </p:sp>
        </mc:Choice>
        <mc:Fallback xmlns="">
          <p:sp>
            <p:nvSpPr>
              <p:cNvPr id="15" name="TextBox 14">
                <a:extLst>
                  <a:ext uri="{FF2B5EF4-FFF2-40B4-BE49-F238E27FC236}">
                    <a16:creationId xmlns:a16="http://schemas.microsoft.com/office/drawing/2014/main" id="{08AAA76C-566E-E879-FD64-E667DDF9384B}"/>
                  </a:ext>
                </a:extLst>
              </p:cNvPr>
              <p:cNvSpPr txBox="1">
                <a:spLocks noRot="1" noChangeAspect="1" noMove="1" noResize="1" noEditPoints="1" noAdjustHandles="1" noChangeArrowheads="1" noChangeShapeType="1" noTextEdit="1"/>
              </p:cNvSpPr>
              <p:nvPr/>
            </p:nvSpPr>
            <p:spPr>
              <a:xfrm>
                <a:off x="396870" y="9187884"/>
                <a:ext cx="1947115" cy="47211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18E2196-4DC6-E9A8-D8EE-5A96876BFB29}"/>
                  </a:ext>
                </a:extLst>
              </p:cNvPr>
              <p:cNvSpPr txBox="1"/>
              <p:nvPr/>
            </p:nvSpPr>
            <p:spPr>
              <a:xfrm>
                <a:off x="394930" y="9930505"/>
                <a:ext cx="2118258" cy="61337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𝑆𝑎𝑡</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𝑐</m:t>
                          </m:r>
                        </m:sub>
                        <m:sup>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sup>
                          </m:sSup>
                        </m:sup>
                      </m:sSubSup>
                    </m:oMath>
                  </m:oMathPara>
                </a14:m>
                <a:endParaRPr lang="en-US" dirty="0"/>
              </a:p>
            </p:txBody>
          </p:sp>
        </mc:Choice>
        <mc:Fallback xmlns="">
          <p:sp>
            <p:nvSpPr>
              <p:cNvPr id="16" name="TextBox 15">
                <a:extLst>
                  <a:ext uri="{FF2B5EF4-FFF2-40B4-BE49-F238E27FC236}">
                    <a16:creationId xmlns:a16="http://schemas.microsoft.com/office/drawing/2014/main" id="{E18E2196-4DC6-E9A8-D8EE-5A96876BFB29}"/>
                  </a:ext>
                </a:extLst>
              </p:cNvPr>
              <p:cNvSpPr txBox="1">
                <a:spLocks noRot="1" noChangeAspect="1" noMove="1" noResize="1" noEditPoints="1" noAdjustHandles="1" noChangeArrowheads="1" noChangeShapeType="1" noTextEdit="1"/>
              </p:cNvSpPr>
              <p:nvPr/>
            </p:nvSpPr>
            <p:spPr>
              <a:xfrm>
                <a:off x="394930" y="9930505"/>
                <a:ext cx="2118258" cy="613373"/>
              </a:xfrm>
              <a:prstGeom prst="rect">
                <a:avLst/>
              </a:prstGeom>
              <a:blipFill>
                <a:blip r:embed="rId10"/>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15CC432F-D53F-0E6F-5A83-4D7E5092B10F}"/>
              </a:ext>
            </a:extLst>
          </p:cNvPr>
          <p:cNvSpPr txBox="1"/>
          <p:nvPr/>
        </p:nvSpPr>
        <p:spPr>
          <a:xfrm>
            <a:off x="2531378" y="9313861"/>
            <a:ext cx="1586833" cy="923330"/>
          </a:xfrm>
          <a:prstGeom prst="rect">
            <a:avLst/>
          </a:prstGeom>
          <a:noFill/>
        </p:spPr>
        <p:txBody>
          <a:bodyPr wrap="square" rtlCol="0">
            <a:spAutoFit/>
          </a:bodyPr>
          <a:lstStyle/>
          <a:p>
            <a:r>
              <a:rPr lang="en-US" dirty="0"/>
              <a:t>Good For saturated liquids</a:t>
            </a:r>
          </a:p>
        </p:txBody>
      </p:sp>
      <p:pic>
        <p:nvPicPr>
          <p:cNvPr id="18" name="Picture 17">
            <a:extLst>
              <a:ext uri="{FF2B5EF4-FFF2-40B4-BE49-F238E27FC236}">
                <a16:creationId xmlns:a16="http://schemas.microsoft.com/office/drawing/2014/main" id="{9F276A83-B3C9-A87D-49AE-140369A45C29}"/>
              </a:ext>
            </a:extLst>
          </p:cNvPr>
          <p:cNvPicPr>
            <a:picLocks noChangeAspect="1"/>
          </p:cNvPicPr>
          <p:nvPr/>
        </p:nvPicPr>
        <p:blipFill>
          <a:blip r:embed="rId11"/>
          <a:stretch>
            <a:fillRect/>
          </a:stretch>
        </p:blipFill>
        <p:spPr>
          <a:xfrm>
            <a:off x="4121896" y="8991630"/>
            <a:ext cx="4556234" cy="2960676"/>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7198E13-8F02-1402-95D8-B3ABD995CB01}"/>
                  </a:ext>
                </a:extLst>
              </p:cNvPr>
              <p:cNvSpPr txBox="1"/>
              <p:nvPr/>
            </p:nvSpPr>
            <p:spPr>
              <a:xfrm>
                <a:off x="644599" y="11361666"/>
                <a:ext cx="632096"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𝑉</m:t>
                          </m:r>
                        </m:den>
                      </m:f>
                    </m:oMath>
                  </m:oMathPara>
                </a14:m>
                <a:endParaRPr lang="en-US" dirty="0"/>
              </a:p>
            </p:txBody>
          </p:sp>
        </mc:Choice>
        <mc:Fallback xmlns="">
          <p:sp>
            <p:nvSpPr>
              <p:cNvPr id="19" name="TextBox 18">
                <a:extLst>
                  <a:ext uri="{FF2B5EF4-FFF2-40B4-BE49-F238E27FC236}">
                    <a16:creationId xmlns:a16="http://schemas.microsoft.com/office/drawing/2014/main" id="{17198E13-8F02-1402-95D8-B3ABD995CB01}"/>
                  </a:ext>
                </a:extLst>
              </p:cNvPr>
              <p:cNvSpPr txBox="1">
                <a:spLocks noRot="1" noChangeAspect="1" noMove="1" noResize="1" noEditPoints="1" noAdjustHandles="1" noChangeArrowheads="1" noChangeShapeType="1" noTextEdit="1"/>
              </p:cNvSpPr>
              <p:nvPr/>
            </p:nvSpPr>
            <p:spPr>
              <a:xfrm>
                <a:off x="644599" y="11361666"/>
                <a:ext cx="632096" cy="52046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A18911F-4A42-3F16-8FCD-693058E764F2}"/>
                  </a:ext>
                </a:extLst>
              </p:cNvPr>
              <p:cNvSpPr txBox="1"/>
              <p:nvPr/>
            </p:nvSpPr>
            <p:spPr>
              <a:xfrm>
                <a:off x="1614459" y="11363018"/>
                <a:ext cx="1968751" cy="5654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𝜌</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𝑐</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𝐶</m:t>
                              </m:r>
                            </m:sub>
                          </m:sSub>
                        </m:num>
                        <m:den>
                          <m:r>
                            <a:rPr lang="en-US" b="0" i="1" smtClean="0">
                              <a:latin typeface="Cambria Math" panose="02040503050406030204" pitchFamily="18" charset="0"/>
                              <a:ea typeface="Cambria Math" panose="02040503050406030204" pitchFamily="18" charset="0"/>
                            </a:rPr>
                            <m:t>𝑉</m:t>
                          </m:r>
                        </m:den>
                      </m:f>
                    </m:oMath>
                  </m:oMathPara>
                </a14:m>
                <a:endParaRPr lang="en-US" dirty="0"/>
              </a:p>
            </p:txBody>
          </p:sp>
        </mc:Choice>
        <mc:Fallback xmlns="">
          <p:sp>
            <p:nvSpPr>
              <p:cNvPr id="20" name="TextBox 19">
                <a:extLst>
                  <a:ext uri="{FF2B5EF4-FFF2-40B4-BE49-F238E27FC236}">
                    <a16:creationId xmlns:a16="http://schemas.microsoft.com/office/drawing/2014/main" id="{CA18911F-4A42-3F16-8FCD-693058E764F2}"/>
                  </a:ext>
                </a:extLst>
              </p:cNvPr>
              <p:cNvSpPr txBox="1">
                <a:spLocks noRot="1" noChangeAspect="1" noMove="1" noResize="1" noEditPoints="1" noAdjustHandles="1" noChangeArrowheads="1" noChangeShapeType="1" noTextEdit="1"/>
              </p:cNvSpPr>
              <p:nvPr/>
            </p:nvSpPr>
            <p:spPr>
              <a:xfrm>
                <a:off x="1614459" y="11363018"/>
                <a:ext cx="1968751" cy="565411"/>
              </a:xfrm>
              <a:prstGeom prst="rect">
                <a:avLst/>
              </a:prstGeom>
              <a:blipFill>
                <a:blip r:embed="rId1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B3BEB83-62DE-E03F-B6A7-93FE09ACE2EC}"/>
              </a:ext>
            </a:extLst>
          </p:cNvPr>
          <p:cNvSpPr txBox="1"/>
          <p:nvPr/>
        </p:nvSpPr>
        <p:spPr>
          <a:xfrm>
            <a:off x="26712" y="7409334"/>
            <a:ext cx="3852530" cy="949356"/>
          </a:xfrm>
          <a:prstGeom prst="rect">
            <a:avLst/>
          </a:prstGeom>
          <a:noFill/>
        </p:spPr>
        <p:txBody>
          <a:bodyPr wrap="square" rtlCol="0">
            <a:spAutoFit/>
          </a:bodyPr>
          <a:lstStyle/>
          <a:p>
            <a:r>
              <a:rPr lang="en-US" dirty="0"/>
              <a:t>Changes in states for liquids based on isothermal compressibility and volume expansivity:</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62017B4-142C-B013-028B-DEA8D1C216B6}"/>
                  </a:ext>
                </a:extLst>
              </p:cNvPr>
              <p:cNvSpPr txBox="1"/>
              <p:nvPr/>
            </p:nvSpPr>
            <p:spPr>
              <a:xfrm>
                <a:off x="3732285" y="7636128"/>
                <a:ext cx="1730025"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𝑑𝑉</m:t>
                          </m:r>
                        </m:num>
                        <m:den>
                          <m:r>
                            <a:rPr lang="en-US" b="0" i="1" smtClean="0">
                              <a:latin typeface="Cambria Math" panose="02040503050406030204" pitchFamily="18" charset="0"/>
                            </a:rPr>
                            <m:t>𝑉</m:t>
                          </m:r>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𝑑𝑇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𝜅</m:t>
                      </m:r>
                      <m:r>
                        <a:rPr lang="en-US" b="0" i="1" smtClean="0">
                          <a:latin typeface="Cambria Math" panose="02040503050406030204" pitchFamily="18" charset="0"/>
                          <a:ea typeface="Cambria Math" panose="02040503050406030204" pitchFamily="18" charset="0"/>
                        </a:rPr>
                        <m:t>𝑑𝑃</m:t>
                      </m:r>
                    </m:oMath>
                  </m:oMathPara>
                </a14:m>
                <a:endParaRPr lang="en-US" dirty="0"/>
              </a:p>
            </p:txBody>
          </p:sp>
        </mc:Choice>
        <mc:Fallback xmlns="">
          <p:sp>
            <p:nvSpPr>
              <p:cNvPr id="10" name="TextBox 9">
                <a:extLst>
                  <a:ext uri="{FF2B5EF4-FFF2-40B4-BE49-F238E27FC236}">
                    <a16:creationId xmlns:a16="http://schemas.microsoft.com/office/drawing/2014/main" id="{E62017B4-142C-B013-028B-DEA8D1C216B6}"/>
                  </a:ext>
                </a:extLst>
              </p:cNvPr>
              <p:cNvSpPr txBox="1">
                <a:spLocks noRot="1" noChangeAspect="1" noMove="1" noResize="1" noEditPoints="1" noAdjustHandles="1" noChangeArrowheads="1" noChangeShapeType="1" noTextEdit="1"/>
              </p:cNvSpPr>
              <p:nvPr/>
            </p:nvSpPr>
            <p:spPr>
              <a:xfrm>
                <a:off x="3732285" y="7636128"/>
                <a:ext cx="1730025" cy="525978"/>
              </a:xfrm>
              <a:prstGeom prst="rect">
                <a:avLst/>
              </a:prstGeom>
              <a:blipFill>
                <a:blip r:embed="rId14"/>
                <a:stretch>
                  <a:fillRect/>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07D56F6A-9DAA-808B-EBCE-202850866F24}"/>
              </a:ext>
            </a:extLst>
          </p:cNvPr>
          <p:cNvPicPr>
            <a:picLocks noChangeAspect="1"/>
          </p:cNvPicPr>
          <p:nvPr/>
        </p:nvPicPr>
        <p:blipFill>
          <a:blip r:embed="rId15"/>
          <a:stretch>
            <a:fillRect/>
          </a:stretch>
        </p:blipFill>
        <p:spPr>
          <a:xfrm>
            <a:off x="3695985" y="1879557"/>
            <a:ext cx="4369841" cy="762043"/>
          </a:xfrm>
          <a:prstGeom prst="rect">
            <a:avLst/>
          </a:prstGeom>
        </p:spPr>
      </p:pic>
    </p:spTree>
    <p:extLst>
      <p:ext uri="{BB962C8B-B14F-4D97-AF65-F5344CB8AC3E}">
        <p14:creationId xmlns:p14="http://schemas.microsoft.com/office/powerpoint/2010/main" val="188165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F07CA4-31E0-42C7-9D85-A69253946193}"/>
              </a:ext>
            </a:extLst>
          </p:cNvPr>
          <p:cNvSpPr txBox="1"/>
          <p:nvPr/>
        </p:nvSpPr>
        <p:spPr>
          <a:xfrm>
            <a:off x="160421" y="256674"/>
            <a:ext cx="1372042" cy="523220"/>
          </a:xfrm>
          <a:prstGeom prst="rect">
            <a:avLst/>
          </a:prstGeom>
          <a:noFill/>
        </p:spPr>
        <p:txBody>
          <a:bodyPr wrap="none" rtlCol="0">
            <a:spAutoFit/>
          </a:bodyPr>
          <a:lstStyle/>
          <a:p>
            <a:r>
              <a:rPr lang="en-US" sz="2800" dirty="0"/>
              <a:t>Entropy</a:t>
            </a:r>
          </a:p>
        </p:txBody>
      </p:sp>
      <p:sp>
        <p:nvSpPr>
          <p:cNvPr id="3" name="TextBox 2">
            <a:extLst>
              <a:ext uri="{FF2B5EF4-FFF2-40B4-BE49-F238E27FC236}">
                <a16:creationId xmlns:a16="http://schemas.microsoft.com/office/drawing/2014/main" id="{19B2294F-F769-BD5F-9382-42A4AFA274DD}"/>
              </a:ext>
            </a:extLst>
          </p:cNvPr>
          <p:cNvSpPr txBox="1"/>
          <p:nvPr/>
        </p:nvSpPr>
        <p:spPr>
          <a:xfrm>
            <a:off x="160421" y="898358"/>
            <a:ext cx="4841967" cy="646331"/>
          </a:xfrm>
          <a:prstGeom prst="rect">
            <a:avLst/>
          </a:prstGeom>
          <a:noFill/>
        </p:spPr>
        <p:txBody>
          <a:bodyPr wrap="none" rtlCol="0">
            <a:spAutoFit/>
          </a:bodyPr>
          <a:lstStyle/>
          <a:p>
            <a:r>
              <a:rPr lang="en-US" dirty="0"/>
              <a:t>2</a:t>
            </a:r>
            <a:r>
              <a:rPr lang="en-US" baseline="30000" dirty="0"/>
              <a:t>nd</a:t>
            </a:r>
            <a:r>
              <a:rPr lang="en-US" dirty="0"/>
              <a:t> law: energy has different amounts of quality</a:t>
            </a:r>
          </a:p>
          <a:p>
            <a:r>
              <a:rPr lang="en-US" dirty="0"/>
              <a:t>	EX: Work is more useful than heat</a:t>
            </a:r>
          </a:p>
        </p:txBody>
      </p:sp>
      <p:pic>
        <p:nvPicPr>
          <p:cNvPr id="5" name="Picture 4">
            <a:extLst>
              <a:ext uri="{FF2B5EF4-FFF2-40B4-BE49-F238E27FC236}">
                <a16:creationId xmlns:a16="http://schemas.microsoft.com/office/drawing/2014/main" id="{12BE77F1-B621-D94B-7C8D-196C9DC06DAB}"/>
              </a:ext>
            </a:extLst>
          </p:cNvPr>
          <p:cNvPicPr>
            <a:picLocks noChangeAspect="1"/>
          </p:cNvPicPr>
          <p:nvPr/>
        </p:nvPicPr>
        <p:blipFill>
          <a:blip r:embed="rId2"/>
          <a:stretch>
            <a:fillRect/>
          </a:stretch>
        </p:blipFill>
        <p:spPr>
          <a:xfrm>
            <a:off x="0" y="1663153"/>
            <a:ext cx="8686800" cy="5396346"/>
          </a:xfrm>
          <a:prstGeom prst="rect">
            <a:avLst/>
          </a:prstGeom>
        </p:spPr>
      </p:pic>
      <p:pic>
        <p:nvPicPr>
          <p:cNvPr id="7" name="Picture 6">
            <a:extLst>
              <a:ext uri="{FF2B5EF4-FFF2-40B4-BE49-F238E27FC236}">
                <a16:creationId xmlns:a16="http://schemas.microsoft.com/office/drawing/2014/main" id="{980AC620-26FA-6021-4230-2C367DACCFAC}"/>
              </a:ext>
            </a:extLst>
          </p:cNvPr>
          <p:cNvPicPr>
            <a:picLocks noChangeAspect="1"/>
          </p:cNvPicPr>
          <p:nvPr/>
        </p:nvPicPr>
        <p:blipFill>
          <a:blip r:embed="rId3"/>
          <a:stretch>
            <a:fillRect/>
          </a:stretch>
        </p:blipFill>
        <p:spPr>
          <a:xfrm>
            <a:off x="160421" y="7177963"/>
            <a:ext cx="2086266" cy="552527"/>
          </a:xfrm>
          <a:prstGeom prst="rect">
            <a:avLst/>
          </a:prstGeom>
        </p:spPr>
      </p:pic>
      <p:pic>
        <p:nvPicPr>
          <p:cNvPr id="10" name="Picture 9">
            <a:extLst>
              <a:ext uri="{FF2B5EF4-FFF2-40B4-BE49-F238E27FC236}">
                <a16:creationId xmlns:a16="http://schemas.microsoft.com/office/drawing/2014/main" id="{BC43EA9D-B100-F7F9-96AC-591E6840574B}"/>
              </a:ext>
            </a:extLst>
          </p:cNvPr>
          <p:cNvPicPr>
            <a:picLocks noChangeAspect="1"/>
          </p:cNvPicPr>
          <p:nvPr/>
        </p:nvPicPr>
        <p:blipFill>
          <a:blip r:embed="rId4"/>
          <a:stretch>
            <a:fillRect/>
          </a:stretch>
        </p:blipFill>
        <p:spPr>
          <a:xfrm>
            <a:off x="160421" y="7699498"/>
            <a:ext cx="4841967" cy="1403965"/>
          </a:xfrm>
          <a:prstGeom prst="rect">
            <a:avLst/>
          </a:prstGeom>
        </p:spPr>
      </p:pic>
      <p:pic>
        <p:nvPicPr>
          <p:cNvPr id="12" name="Picture 11">
            <a:extLst>
              <a:ext uri="{FF2B5EF4-FFF2-40B4-BE49-F238E27FC236}">
                <a16:creationId xmlns:a16="http://schemas.microsoft.com/office/drawing/2014/main" id="{BB371C80-D6A5-0BD5-F2A9-A674CC07D0B9}"/>
              </a:ext>
            </a:extLst>
          </p:cNvPr>
          <p:cNvPicPr>
            <a:picLocks noChangeAspect="1"/>
          </p:cNvPicPr>
          <p:nvPr/>
        </p:nvPicPr>
        <p:blipFill>
          <a:blip r:embed="rId5"/>
          <a:stretch>
            <a:fillRect/>
          </a:stretch>
        </p:blipFill>
        <p:spPr>
          <a:xfrm>
            <a:off x="5152532" y="7942758"/>
            <a:ext cx="3534268" cy="3943900"/>
          </a:xfrm>
          <a:prstGeom prst="rect">
            <a:avLst/>
          </a:prstGeom>
        </p:spPr>
      </p:pic>
      <p:pic>
        <p:nvPicPr>
          <p:cNvPr id="14" name="Picture 13">
            <a:extLst>
              <a:ext uri="{FF2B5EF4-FFF2-40B4-BE49-F238E27FC236}">
                <a16:creationId xmlns:a16="http://schemas.microsoft.com/office/drawing/2014/main" id="{1131B680-88D2-4E07-769C-4625843E8587}"/>
              </a:ext>
            </a:extLst>
          </p:cNvPr>
          <p:cNvPicPr>
            <a:picLocks noChangeAspect="1"/>
          </p:cNvPicPr>
          <p:nvPr/>
        </p:nvPicPr>
        <p:blipFill>
          <a:blip r:embed="rId6"/>
          <a:stretch>
            <a:fillRect/>
          </a:stretch>
        </p:blipFill>
        <p:spPr>
          <a:xfrm>
            <a:off x="1457529" y="9914708"/>
            <a:ext cx="2076740" cy="876422"/>
          </a:xfrm>
          <a:prstGeom prst="rect">
            <a:avLst/>
          </a:prstGeom>
        </p:spPr>
      </p:pic>
    </p:spTree>
    <p:extLst>
      <p:ext uri="{BB962C8B-B14F-4D97-AF65-F5344CB8AC3E}">
        <p14:creationId xmlns:p14="http://schemas.microsoft.com/office/powerpoint/2010/main" val="1386936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0DD984-579E-4E6A-4A06-E8BBF9A970D1}"/>
              </a:ext>
            </a:extLst>
          </p:cNvPr>
          <p:cNvPicPr>
            <a:picLocks noChangeAspect="1"/>
          </p:cNvPicPr>
          <p:nvPr/>
        </p:nvPicPr>
        <p:blipFill>
          <a:blip r:embed="rId2"/>
          <a:stretch>
            <a:fillRect/>
          </a:stretch>
        </p:blipFill>
        <p:spPr>
          <a:xfrm>
            <a:off x="532823" y="328371"/>
            <a:ext cx="1866243" cy="682282"/>
          </a:xfrm>
          <a:prstGeom prst="rect">
            <a:avLst/>
          </a:prstGeom>
        </p:spPr>
      </p:pic>
      <p:pic>
        <p:nvPicPr>
          <p:cNvPr id="9" name="Picture 8">
            <a:extLst>
              <a:ext uri="{FF2B5EF4-FFF2-40B4-BE49-F238E27FC236}">
                <a16:creationId xmlns:a16="http://schemas.microsoft.com/office/drawing/2014/main" id="{685912DA-0813-AE7B-84F4-A49E73712052}"/>
              </a:ext>
            </a:extLst>
          </p:cNvPr>
          <p:cNvPicPr>
            <a:picLocks noChangeAspect="1"/>
          </p:cNvPicPr>
          <p:nvPr/>
        </p:nvPicPr>
        <p:blipFill>
          <a:blip r:embed="rId3"/>
          <a:stretch>
            <a:fillRect/>
          </a:stretch>
        </p:blipFill>
        <p:spPr>
          <a:xfrm>
            <a:off x="532823" y="1652700"/>
            <a:ext cx="2755457" cy="858058"/>
          </a:xfrm>
          <a:prstGeom prst="rect">
            <a:avLst/>
          </a:prstGeom>
        </p:spPr>
      </p:pic>
      <p:sp>
        <p:nvSpPr>
          <p:cNvPr id="10" name="TextBox 9">
            <a:extLst>
              <a:ext uri="{FF2B5EF4-FFF2-40B4-BE49-F238E27FC236}">
                <a16:creationId xmlns:a16="http://schemas.microsoft.com/office/drawing/2014/main" id="{F888E2B4-A0E8-3071-B359-961095FC779C}"/>
              </a:ext>
            </a:extLst>
          </p:cNvPr>
          <p:cNvSpPr txBox="1"/>
          <p:nvPr/>
        </p:nvSpPr>
        <p:spPr>
          <a:xfrm>
            <a:off x="368968" y="1283368"/>
            <a:ext cx="3563091" cy="369332"/>
          </a:xfrm>
          <a:prstGeom prst="rect">
            <a:avLst/>
          </a:prstGeom>
          <a:noFill/>
        </p:spPr>
        <p:txBody>
          <a:bodyPr wrap="none" rtlCol="0">
            <a:spAutoFit/>
          </a:bodyPr>
          <a:lstStyle/>
          <a:p>
            <a:r>
              <a:rPr lang="en-US" dirty="0"/>
              <a:t>Changes in entropy of an ideal gas</a:t>
            </a:r>
          </a:p>
        </p:txBody>
      </p:sp>
      <p:pic>
        <p:nvPicPr>
          <p:cNvPr id="12" name="Picture 11">
            <a:extLst>
              <a:ext uri="{FF2B5EF4-FFF2-40B4-BE49-F238E27FC236}">
                <a16:creationId xmlns:a16="http://schemas.microsoft.com/office/drawing/2014/main" id="{13797290-F08F-6D6E-F99A-F83D5130B8E9}"/>
              </a:ext>
            </a:extLst>
          </p:cNvPr>
          <p:cNvPicPr>
            <a:picLocks noChangeAspect="1"/>
          </p:cNvPicPr>
          <p:nvPr/>
        </p:nvPicPr>
        <p:blipFill>
          <a:blip r:embed="rId4"/>
          <a:stretch>
            <a:fillRect/>
          </a:stretch>
        </p:blipFill>
        <p:spPr>
          <a:xfrm>
            <a:off x="532823" y="2969218"/>
            <a:ext cx="4874762" cy="858058"/>
          </a:xfrm>
          <a:prstGeom prst="rect">
            <a:avLst/>
          </a:prstGeom>
        </p:spPr>
      </p:pic>
      <p:sp>
        <p:nvSpPr>
          <p:cNvPr id="13" name="TextBox 12">
            <a:extLst>
              <a:ext uri="{FF2B5EF4-FFF2-40B4-BE49-F238E27FC236}">
                <a16:creationId xmlns:a16="http://schemas.microsoft.com/office/drawing/2014/main" id="{9BC9AF64-BC94-0712-01CD-679D66EF98D0}"/>
              </a:ext>
            </a:extLst>
          </p:cNvPr>
          <p:cNvSpPr txBox="1"/>
          <p:nvPr/>
        </p:nvSpPr>
        <p:spPr>
          <a:xfrm>
            <a:off x="368967" y="2695424"/>
            <a:ext cx="5534527" cy="369332"/>
          </a:xfrm>
          <a:prstGeom prst="rect">
            <a:avLst/>
          </a:prstGeom>
          <a:noFill/>
        </p:spPr>
        <p:txBody>
          <a:bodyPr wrap="square" rtlCol="0">
            <a:spAutoFit/>
          </a:bodyPr>
          <a:lstStyle/>
          <a:p>
            <a:r>
              <a:rPr lang="en-US" dirty="0"/>
              <a:t>Changes in entropy of an ideal gas in an open system</a:t>
            </a:r>
          </a:p>
        </p:txBody>
      </p:sp>
      <p:pic>
        <p:nvPicPr>
          <p:cNvPr id="15" name="Picture 14">
            <a:extLst>
              <a:ext uri="{FF2B5EF4-FFF2-40B4-BE49-F238E27FC236}">
                <a16:creationId xmlns:a16="http://schemas.microsoft.com/office/drawing/2014/main" id="{1F691381-0346-1BCE-00B0-A69CB1C2048B}"/>
              </a:ext>
            </a:extLst>
          </p:cNvPr>
          <p:cNvPicPr>
            <a:picLocks noChangeAspect="1"/>
          </p:cNvPicPr>
          <p:nvPr/>
        </p:nvPicPr>
        <p:blipFill>
          <a:blip r:embed="rId5"/>
          <a:stretch>
            <a:fillRect/>
          </a:stretch>
        </p:blipFill>
        <p:spPr>
          <a:xfrm>
            <a:off x="532823" y="4023779"/>
            <a:ext cx="4748815" cy="852220"/>
          </a:xfrm>
          <a:prstGeom prst="rect">
            <a:avLst/>
          </a:prstGeom>
        </p:spPr>
      </p:pic>
      <p:sp>
        <p:nvSpPr>
          <p:cNvPr id="16" name="TextBox 15">
            <a:extLst>
              <a:ext uri="{FF2B5EF4-FFF2-40B4-BE49-F238E27FC236}">
                <a16:creationId xmlns:a16="http://schemas.microsoft.com/office/drawing/2014/main" id="{5BEADB06-644A-6B01-6F97-CA15CE6C30E7}"/>
              </a:ext>
            </a:extLst>
          </p:cNvPr>
          <p:cNvSpPr txBox="1"/>
          <p:nvPr/>
        </p:nvSpPr>
        <p:spPr>
          <a:xfrm>
            <a:off x="368967" y="5213684"/>
            <a:ext cx="1712200" cy="523220"/>
          </a:xfrm>
          <a:prstGeom prst="rect">
            <a:avLst/>
          </a:prstGeom>
          <a:noFill/>
        </p:spPr>
        <p:txBody>
          <a:bodyPr wrap="none" rtlCol="0">
            <a:spAutoFit/>
          </a:bodyPr>
          <a:lstStyle/>
          <a:p>
            <a:r>
              <a:rPr lang="en-US" sz="2800" dirty="0"/>
              <a:t>Chapter 6</a:t>
            </a:r>
          </a:p>
        </p:txBody>
      </p:sp>
      <p:sp>
        <p:nvSpPr>
          <p:cNvPr id="17" name="TextBox 16">
            <a:extLst>
              <a:ext uri="{FF2B5EF4-FFF2-40B4-BE49-F238E27FC236}">
                <a16:creationId xmlns:a16="http://schemas.microsoft.com/office/drawing/2014/main" id="{8B01F734-EB72-7DED-A7BE-E3652E6B5A05}"/>
              </a:ext>
            </a:extLst>
          </p:cNvPr>
          <p:cNvSpPr txBox="1"/>
          <p:nvPr/>
        </p:nvSpPr>
        <p:spPr>
          <a:xfrm>
            <a:off x="532823" y="5887706"/>
            <a:ext cx="1712200" cy="369332"/>
          </a:xfrm>
          <a:prstGeom prst="rect">
            <a:avLst/>
          </a:prstGeom>
          <a:noFill/>
        </p:spPr>
        <p:txBody>
          <a:bodyPr wrap="square" rtlCol="0">
            <a:spAutoFit/>
          </a:bodyPr>
          <a:lstStyle/>
          <a:p>
            <a:r>
              <a:rPr lang="en-US" dirty="0"/>
              <a:t>Internal Energy</a:t>
            </a:r>
          </a:p>
        </p:txBody>
      </p:sp>
      <p:sp>
        <p:nvSpPr>
          <p:cNvPr id="18" name="TextBox 17">
            <a:extLst>
              <a:ext uri="{FF2B5EF4-FFF2-40B4-BE49-F238E27FC236}">
                <a16:creationId xmlns:a16="http://schemas.microsoft.com/office/drawing/2014/main" id="{1600FAB8-D2FE-365D-CF84-D8E9C16DCA65}"/>
              </a:ext>
            </a:extLst>
          </p:cNvPr>
          <p:cNvSpPr txBox="1"/>
          <p:nvPr/>
        </p:nvSpPr>
        <p:spPr>
          <a:xfrm>
            <a:off x="532823" y="6563945"/>
            <a:ext cx="1712200" cy="369332"/>
          </a:xfrm>
          <a:prstGeom prst="rect">
            <a:avLst/>
          </a:prstGeom>
          <a:noFill/>
        </p:spPr>
        <p:txBody>
          <a:bodyPr wrap="square" rtlCol="0">
            <a:spAutoFit/>
          </a:bodyPr>
          <a:lstStyle/>
          <a:p>
            <a:r>
              <a:rPr lang="en-US" dirty="0"/>
              <a:t>Enthalpy</a:t>
            </a:r>
          </a:p>
        </p:txBody>
      </p:sp>
      <p:sp>
        <p:nvSpPr>
          <p:cNvPr id="20" name="TextBox 19">
            <a:extLst>
              <a:ext uri="{FF2B5EF4-FFF2-40B4-BE49-F238E27FC236}">
                <a16:creationId xmlns:a16="http://schemas.microsoft.com/office/drawing/2014/main" id="{59D7DB2D-5832-CEDA-393C-68287BCFE1B2}"/>
              </a:ext>
            </a:extLst>
          </p:cNvPr>
          <p:cNvSpPr txBox="1"/>
          <p:nvPr/>
        </p:nvSpPr>
        <p:spPr>
          <a:xfrm>
            <a:off x="528516" y="7372122"/>
            <a:ext cx="2214684" cy="369332"/>
          </a:xfrm>
          <a:prstGeom prst="rect">
            <a:avLst/>
          </a:prstGeom>
          <a:noFill/>
        </p:spPr>
        <p:txBody>
          <a:bodyPr wrap="square" rtlCol="0">
            <a:spAutoFit/>
          </a:bodyPr>
          <a:lstStyle/>
          <a:p>
            <a:r>
              <a:rPr lang="en-US" dirty="0"/>
              <a:t>Gibbs Free Energy</a:t>
            </a:r>
          </a:p>
        </p:txBody>
      </p:sp>
      <p:sp>
        <p:nvSpPr>
          <p:cNvPr id="21" name="TextBox 20">
            <a:extLst>
              <a:ext uri="{FF2B5EF4-FFF2-40B4-BE49-F238E27FC236}">
                <a16:creationId xmlns:a16="http://schemas.microsoft.com/office/drawing/2014/main" id="{BC06488D-DC8F-1E7F-8EAD-BBB91D077C9E}"/>
              </a:ext>
            </a:extLst>
          </p:cNvPr>
          <p:cNvSpPr txBox="1"/>
          <p:nvPr/>
        </p:nvSpPr>
        <p:spPr>
          <a:xfrm>
            <a:off x="581912" y="8225215"/>
            <a:ext cx="2530255" cy="369332"/>
          </a:xfrm>
          <a:prstGeom prst="rect">
            <a:avLst/>
          </a:prstGeom>
          <a:noFill/>
        </p:spPr>
        <p:txBody>
          <a:bodyPr wrap="square" rtlCol="0">
            <a:spAutoFit/>
          </a:bodyPr>
          <a:lstStyle/>
          <a:p>
            <a:r>
              <a:rPr lang="en-US" dirty="0"/>
              <a:t>Helmholtz Free Energy</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9211A58-5C19-4FF3-691C-A9F186946F0B}"/>
                  </a:ext>
                </a:extLst>
              </p:cNvPr>
              <p:cNvSpPr txBox="1"/>
              <p:nvPr/>
            </p:nvSpPr>
            <p:spPr>
              <a:xfrm>
                <a:off x="581913" y="6177607"/>
                <a:ext cx="23253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𝑑𝑈</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oMath>
                  </m:oMathPara>
                </a14:m>
                <a:endParaRPr lang="en-US" dirty="0"/>
              </a:p>
            </p:txBody>
          </p:sp>
        </mc:Choice>
        <mc:Fallback xmlns="">
          <p:sp>
            <p:nvSpPr>
              <p:cNvPr id="22" name="TextBox 21">
                <a:extLst>
                  <a:ext uri="{FF2B5EF4-FFF2-40B4-BE49-F238E27FC236}">
                    <a16:creationId xmlns:a16="http://schemas.microsoft.com/office/drawing/2014/main" id="{29211A58-5C19-4FF3-691C-A9F186946F0B}"/>
                  </a:ext>
                </a:extLst>
              </p:cNvPr>
              <p:cNvSpPr txBox="1">
                <a:spLocks noRot="1" noChangeAspect="1" noMove="1" noResize="1" noEditPoints="1" noAdjustHandles="1" noChangeArrowheads="1" noChangeShapeType="1" noTextEdit="1"/>
              </p:cNvSpPr>
              <p:nvPr/>
            </p:nvSpPr>
            <p:spPr>
              <a:xfrm>
                <a:off x="581913" y="6177607"/>
                <a:ext cx="2325317" cy="369332"/>
              </a:xfrm>
              <a:prstGeom prst="rect">
                <a:avLst/>
              </a:prstGeom>
              <a:blipFill>
                <a:blip r:embed="rId6"/>
                <a:stretch>
                  <a:fillRect l="-2880" r="-2356"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969A301-268C-3E8C-AC08-E8E119427BC5}"/>
                  </a:ext>
                </a:extLst>
              </p:cNvPr>
              <p:cNvSpPr txBox="1"/>
              <p:nvPr/>
            </p:nvSpPr>
            <p:spPr>
              <a:xfrm>
                <a:off x="581913" y="6950283"/>
                <a:ext cx="23389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𝑑𝐻</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oMath>
                  </m:oMathPara>
                </a14:m>
                <a:endParaRPr lang="en-US" dirty="0"/>
              </a:p>
            </p:txBody>
          </p:sp>
        </mc:Choice>
        <mc:Fallback xmlns="">
          <p:sp>
            <p:nvSpPr>
              <p:cNvPr id="23" name="TextBox 22">
                <a:extLst>
                  <a:ext uri="{FF2B5EF4-FFF2-40B4-BE49-F238E27FC236}">
                    <a16:creationId xmlns:a16="http://schemas.microsoft.com/office/drawing/2014/main" id="{0969A301-268C-3E8C-AC08-E8E119427BC5}"/>
                  </a:ext>
                </a:extLst>
              </p:cNvPr>
              <p:cNvSpPr txBox="1">
                <a:spLocks noRot="1" noChangeAspect="1" noMove="1" noResize="1" noEditPoints="1" noAdjustHandles="1" noChangeArrowheads="1" noChangeShapeType="1" noTextEdit="1"/>
              </p:cNvSpPr>
              <p:nvPr/>
            </p:nvSpPr>
            <p:spPr>
              <a:xfrm>
                <a:off x="581913" y="6950283"/>
                <a:ext cx="2338910" cy="369332"/>
              </a:xfrm>
              <a:prstGeom prst="rect">
                <a:avLst/>
              </a:prstGeom>
              <a:blipFill>
                <a:blip r:embed="rId7"/>
                <a:stretch>
                  <a:fillRect l="-2865" r="-2344"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C3C62EB-1A3B-F893-276C-FAC6711A86B9}"/>
                  </a:ext>
                </a:extLst>
              </p:cNvPr>
              <p:cNvSpPr txBox="1"/>
              <p:nvPr/>
            </p:nvSpPr>
            <p:spPr>
              <a:xfrm>
                <a:off x="608818" y="7759077"/>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4" name="TextBox 23">
                <a:extLst>
                  <a:ext uri="{FF2B5EF4-FFF2-40B4-BE49-F238E27FC236}">
                    <a16:creationId xmlns:a16="http://schemas.microsoft.com/office/drawing/2014/main" id="{5C3C62EB-1A3B-F893-276C-FAC6711A86B9}"/>
                  </a:ext>
                </a:extLst>
              </p:cNvPr>
              <p:cNvSpPr txBox="1">
                <a:spLocks noRot="1" noChangeAspect="1" noMove="1" noResize="1" noEditPoints="1" noAdjustHandles="1" noChangeArrowheads="1" noChangeShapeType="1" noTextEdit="1"/>
              </p:cNvSpPr>
              <p:nvPr/>
            </p:nvSpPr>
            <p:spPr>
              <a:xfrm>
                <a:off x="608818" y="7759077"/>
                <a:ext cx="2313647" cy="369332"/>
              </a:xfrm>
              <a:prstGeom prst="rect">
                <a:avLst/>
              </a:prstGeom>
              <a:blipFill>
                <a:blip r:embed="rId8"/>
                <a:stretch>
                  <a:fillRect l="-2902" r="-263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DB92FB3-5601-CDFB-B9E5-9FEE2F198A02}"/>
                  </a:ext>
                </a:extLst>
              </p:cNvPr>
              <p:cNvSpPr txBox="1"/>
              <p:nvPr/>
            </p:nvSpPr>
            <p:spPr>
              <a:xfrm>
                <a:off x="528516" y="8612170"/>
                <a:ext cx="25362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𝑑𝐴</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5" name="TextBox 24">
                <a:extLst>
                  <a:ext uri="{FF2B5EF4-FFF2-40B4-BE49-F238E27FC236}">
                    <a16:creationId xmlns:a16="http://schemas.microsoft.com/office/drawing/2014/main" id="{3DB92FB3-5601-CDFB-B9E5-9FEE2F198A02}"/>
                  </a:ext>
                </a:extLst>
              </p:cNvPr>
              <p:cNvSpPr txBox="1">
                <a:spLocks noRot="1" noChangeAspect="1" noMove="1" noResize="1" noEditPoints="1" noAdjustHandles="1" noChangeArrowheads="1" noChangeShapeType="1" noTextEdit="1"/>
              </p:cNvSpPr>
              <p:nvPr/>
            </p:nvSpPr>
            <p:spPr>
              <a:xfrm>
                <a:off x="528516" y="8612170"/>
                <a:ext cx="2536207" cy="369332"/>
              </a:xfrm>
              <a:prstGeom prst="rect">
                <a:avLst/>
              </a:prstGeom>
              <a:blipFill>
                <a:blip r:embed="rId9"/>
                <a:stretch>
                  <a:fillRect l="-2644" r="-2404" b="-6667"/>
                </a:stretch>
              </a:blipFill>
            </p:spPr>
            <p:txBody>
              <a:bodyPr/>
              <a:lstStyle/>
              <a:p>
                <a:r>
                  <a:rPr lang="en-US">
                    <a:noFill/>
                  </a:rPr>
                  <a:t> </a:t>
                </a:r>
              </a:p>
            </p:txBody>
          </p:sp>
        </mc:Fallback>
      </mc:AlternateContent>
      <p:pic>
        <p:nvPicPr>
          <p:cNvPr id="34" name="Picture 33">
            <a:extLst>
              <a:ext uri="{FF2B5EF4-FFF2-40B4-BE49-F238E27FC236}">
                <a16:creationId xmlns:a16="http://schemas.microsoft.com/office/drawing/2014/main" id="{C1EDF258-4722-F8DB-C04D-6CE327CFD471}"/>
              </a:ext>
            </a:extLst>
          </p:cNvPr>
          <p:cNvPicPr>
            <a:picLocks noChangeAspect="1"/>
          </p:cNvPicPr>
          <p:nvPr/>
        </p:nvPicPr>
        <p:blipFill>
          <a:blip r:embed="rId2"/>
          <a:stretch>
            <a:fillRect/>
          </a:stretch>
        </p:blipFill>
        <p:spPr>
          <a:xfrm>
            <a:off x="4077359" y="6793808"/>
            <a:ext cx="1866243" cy="682282"/>
          </a:xfrm>
          <a:prstGeom prst="rect">
            <a:avLst/>
          </a:prstGeom>
        </p:spPr>
      </p:pic>
    </p:spTree>
    <p:extLst>
      <p:ext uri="{BB962C8B-B14F-4D97-AF65-F5344CB8AC3E}">
        <p14:creationId xmlns:p14="http://schemas.microsoft.com/office/powerpoint/2010/main" val="11328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8AB32AA-B988-8204-C6E6-356E7E36CAB0}"/>
                  </a:ext>
                </a:extLst>
              </p:cNvPr>
              <p:cNvSpPr txBox="1"/>
              <p:nvPr/>
            </p:nvSpPr>
            <p:spPr>
              <a:xfrm>
                <a:off x="625492" y="1063062"/>
                <a:ext cx="23253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𝑑𝑈</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oMath>
                  </m:oMathPara>
                </a14:m>
                <a:endParaRPr lang="en-US" dirty="0"/>
              </a:p>
            </p:txBody>
          </p:sp>
        </mc:Choice>
        <mc:Fallback xmlns="">
          <p:sp>
            <p:nvSpPr>
              <p:cNvPr id="2" name="TextBox 1">
                <a:extLst>
                  <a:ext uri="{FF2B5EF4-FFF2-40B4-BE49-F238E27FC236}">
                    <a16:creationId xmlns:a16="http://schemas.microsoft.com/office/drawing/2014/main" id="{88AB32AA-B988-8204-C6E6-356E7E36CAB0}"/>
                  </a:ext>
                </a:extLst>
              </p:cNvPr>
              <p:cNvSpPr txBox="1">
                <a:spLocks noRot="1" noChangeAspect="1" noMove="1" noResize="1" noEditPoints="1" noAdjustHandles="1" noChangeArrowheads="1" noChangeShapeType="1" noTextEdit="1"/>
              </p:cNvSpPr>
              <p:nvPr/>
            </p:nvSpPr>
            <p:spPr>
              <a:xfrm>
                <a:off x="625492" y="1063062"/>
                <a:ext cx="2325317" cy="369332"/>
              </a:xfrm>
              <a:prstGeom prst="rect">
                <a:avLst/>
              </a:prstGeom>
              <a:blipFill>
                <a:blip r:embed="rId2"/>
                <a:stretch>
                  <a:fillRect l="-2887" r="-2625" b="-4918"/>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34DB6F0D-C533-F131-8D69-2580EC9184FD}"/>
              </a:ext>
            </a:extLst>
          </p:cNvPr>
          <p:cNvCxnSpPr>
            <a:stCxn id="2" idx="2"/>
          </p:cNvCxnSpPr>
          <p:nvPr/>
        </p:nvCxnSpPr>
        <p:spPr>
          <a:xfrm flipH="1">
            <a:off x="877769" y="1432394"/>
            <a:ext cx="910382"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E7A7D757-FE36-017E-D7B4-35EF70EBDA01}"/>
              </a:ext>
            </a:extLst>
          </p:cNvPr>
          <p:cNvCxnSpPr>
            <a:cxnSpLocks/>
            <a:stCxn id="2" idx="2"/>
          </p:cNvCxnSpPr>
          <p:nvPr/>
        </p:nvCxnSpPr>
        <p:spPr>
          <a:xfrm>
            <a:off x="1788151" y="1432394"/>
            <a:ext cx="806123"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6F27B51-EBB1-7409-1D94-ED7CB72F8C39}"/>
                  </a:ext>
                </a:extLst>
              </p:cNvPr>
              <p:cNvSpPr txBox="1"/>
              <p:nvPr/>
            </p:nvSpPr>
            <p:spPr>
              <a:xfrm>
                <a:off x="223744" y="1927940"/>
                <a:ext cx="1308050"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r>
                        <a:rPr lang="en-US" sz="2400" b="0" i="1" smtClean="0">
                          <a:latin typeface="Cambria Math" panose="02040503050406030204" pitchFamily="18" charset="0"/>
                        </a:rPr>
                        <m:t>𝑇</m:t>
                      </m:r>
                    </m:oMath>
                  </m:oMathPara>
                </a14:m>
                <a:endParaRPr lang="en-US" sz="2400" dirty="0"/>
              </a:p>
            </p:txBody>
          </p:sp>
        </mc:Choice>
        <mc:Fallback xmlns="">
          <p:sp>
            <p:nvSpPr>
              <p:cNvPr id="11" name="TextBox 10">
                <a:extLst>
                  <a:ext uri="{FF2B5EF4-FFF2-40B4-BE49-F238E27FC236}">
                    <a16:creationId xmlns:a16="http://schemas.microsoft.com/office/drawing/2014/main" id="{26F27B51-EBB1-7409-1D94-ED7CB72F8C39}"/>
                  </a:ext>
                </a:extLst>
              </p:cNvPr>
              <p:cNvSpPr txBox="1">
                <a:spLocks noRot="1" noChangeAspect="1" noMove="1" noResize="1" noEditPoints="1" noAdjustHandles="1" noChangeArrowheads="1" noChangeShapeType="1" noTextEdit="1"/>
              </p:cNvSpPr>
              <p:nvPr/>
            </p:nvSpPr>
            <p:spPr>
              <a:xfrm>
                <a:off x="223744" y="1927940"/>
                <a:ext cx="1308050" cy="87197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B9562EB-A3DF-1E65-3990-D0CE916F5A5F}"/>
                  </a:ext>
                </a:extLst>
              </p:cNvPr>
              <p:cNvSpPr txBox="1"/>
              <p:nvPr/>
            </p:nvSpPr>
            <p:spPr>
              <a:xfrm>
                <a:off x="1833681" y="1927812"/>
                <a:ext cx="1521186"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r>
                        <a:rPr lang="en-US" sz="2400" b="0" i="1" smtClean="0">
                          <a:latin typeface="Cambria Math" panose="02040503050406030204" pitchFamily="18" charset="0"/>
                        </a:rPr>
                        <m:t>𝑃</m:t>
                      </m:r>
                    </m:oMath>
                  </m:oMathPara>
                </a14:m>
                <a:endParaRPr lang="en-US" sz="2400" dirty="0"/>
              </a:p>
            </p:txBody>
          </p:sp>
        </mc:Choice>
        <mc:Fallback xmlns="">
          <p:sp>
            <p:nvSpPr>
              <p:cNvPr id="12" name="TextBox 11">
                <a:extLst>
                  <a:ext uri="{FF2B5EF4-FFF2-40B4-BE49-F238E27FC236}">
                    <a16:creationId xmlns:a16="http://schemas.microsoft.com/office/drawing/2014/main" id="{4B9562EB-A3DF-1E65-3990-D0CE916F5A5F}"/>
                  </a:ext>
                </a:extLst>
              </p:cNvPr>
              <p:cNvSpPr txBox="1">
                <a:spLocks noRot="1" noChangeAspect="1" noMove="1" noResize="1" noEditPoints="1" noAdjustHandles="1" noChangeArrowheads="1" noChangeShapeType="1" noTextEdit="1"/>
              </p:cNvSpPr>
              <p:nvPr/>
            </p:nvSpPr>
            <p:spPr>
              <a:xfrm>
                <a:off x="1833681" y="1927812"/>
                <a:ext cx="1521186" cy="872226"/>
              </a:xfrm>
              <a:prstGeom prst="rect">
                <a:avLst/>
              </a:prstGeom>
              <a:blipFill>
                <a:blip r:embed="rId4"/>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A5826423-23BA-A232-8133-B8908A7244B4}"/>
              </a:ext>
            </a:extLst>
          </p:cNvPr>
          <p:cNvCxnSpPr>
            <a:cxnSpLocks/>
            <a:endCxn id="26" idx="0"/>
          </p:cNvCxnSpPr>
          <p:nvPr/>
        </p:nvCxnSpPr>
        <p:spPr>
          <a:xfrm>
            <a:off x="879384" y="2799910"/>
            <a:ext cx="908766"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1BE8A9B8-E3D1-2FFE-4782-B579EAF7D0AC}"/>
              </a:ext>
            </a:extLst>
          </p:cNvPr>
          <p:cNvCxnSpPr>
            <a:cxnSpLocks/>
            <a:stCxn id="12" idx="2"/>
          </p:cNvCxnSpPr>
          <p:nvPr/>
        </p:nvCxnSpPr>
        <p:spPr>
          <a:xfrm flipH="1">
            <a:off x="1788150" y="2800038"/>
            <a:ext cx="806124"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1119979-DCF3-5746-89EA-B08833DD4FF7}"/>
                  </a:ext>
                </a:extLst>
              </p:cNvPr>
              <p:cNvSpPr txBox="1"/>
              <p:nvPr/>
            </p:nvSpPr>
            <p:spPr>
              <a:xfrm>
                <a:off x="763478" y="3295456"/>
                <a:ext cx="2049344"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ea typeface="Cambria Math" panose="02040503050406030204" pitchFamily="18" charset="0"/>
                            </a:rPr>
                            <m:t>𝑉</m:t>
                          </m:r>
                        </m:sub>
                      </m:sSub>
                    </m:oMath>
                  </m:oMathPara>
                </a14:m>
                <a:endParaRPr lang="en-US" sz="2400" dirty="0"/>
              </a:p>
            </p:txBody>
          </p:sp>
        </mc:Choice>
        <mc:Fallback xmlns="">
          <p:sp>
            <p:nvSpPr>
              <p:cNvPr id="26" name="TextBox 25">
                <a:extLst>
                  <a:ext uri="{FF2B5EF4-FFF2-40B4-BE49-F238E27FC236}">
                    <a16:creationId xmlns:a16="http://schemas.microsoft.com/office/drawing/2014/main" id="{01119979-DCF3-5746-89EA-B08833DD4FF7}"/>
                  </a:ext>
                </a:extLst>
              </p:cNvPr>
              <p:cNvSpPr txBox="1">
                <a:spLocks noRot="1" noChangeAspect="1" noMove="1" noResize="1" noEditPoints="1" noAdjustHandles="1" noChangeArrowheads="1" noChangeShapeType="1" noTextEdit="1"/>
              </p:cNvSpPr>
              <p:nvPr/>
            </p:nvSpPr>
            <p:spPr>
              <a:xfrm>
                <a:off x="763478" y="3295456"/>
                <a:ext cx="2049344" cy="872226"/>
              </a:xfrm>
              <a:prstGeom prst="rect">
                <a:avLst/>
              </a:prstGeom>
              <a:blipFill>
                <a:blip r:embed="rId5"/>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47A90AD1-640C-8586-7667-CF5E6DB4CCCF}"/>
              </a:ext>
            </a:extLst>
          </p:cNvPr>
          <p:cNvSpPr txBox="1"/>
          <p:nvPr/>
        </p:nvSpPr>
        <p:spPr>
          <a:xfrm>
            <a:off x="932050" y="686254"/>
            <a:ext cx="1712200" cy="369332"/>
          </a:xfrm>
          <a:prstGeom prst="rect">
            <a:avLst/>
          </a:prstGeom>
          <a:noFill/>
        </p:spPr>
        <p:txBody>
          <a:bodyPr wrap="square" rtlCol="0">
            <a:spAutoFit/>
          </a:bodyPr>
          <a:lstStyle/>
          <a:p>
            <a:r>
              <a:rPr lang="en-US" dirty="0"/>
              <a:t>Internal Energy</a:t>
            </a:r>
          </a:p>
        </p:txBody>
      </p:sp>
      <p:sp>
        <p:nvSpPr>
          <p:cNvPr id="29" name="TextBox 28">
            <a:extLst>
              <a:ext uri="{FF2B5EF4-FFF2-40B4-BE49-F238E27FC236}">
                <a16:creationId xmlns:a16="http://schemas.microsoft.com/office/drawing/2014/main" id="{88439602-FABA-23DE-5D20-1F7370BF7C40}"/>
              </a:ext>
            </a:extLst>
          </p:cNvPr>
          <p:cNvSpPr txBox="1"/>
          <p:nvPr/>
        </p:nvSpPr>
        <p:spPr>
          <a:xfrm>
            <a:off x="385012" y="224589"/>
            <a:ext cx="2793393" cy="461665"/>
          </a:xfrm>
          <a:prstGeom prst="rect">
            <a:avLst/>
          </a:prstGeom>
          <a:noFill/>
        </p:spPr>
        <p:txBody>
          <a:bodyPr wrap="none" rtlCol="0">
            <a:spAutoFit/>
          </a:bodyPr>
          <a:lstStyle/>
          <a:p>
            <a:r>
              <a:rPr lang="en-US" sz="2400" dirty="0"/>
              <a:t>Maxwell’s Relations</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87054F5-3595-2F73-C62D-852DCA9DAB98}"/>
                  </a:ext>
                </a:extLst>
              </p:cNvPr>
              <p:cNvSpPr txBox="1"/>
              <p:nvPr/>
            </p:nvSpPr>
            <p:spPr>
              <a:xfrm>
                <a:off x="4666109" y="1070538"/>
                <a:ext cx="23389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𝑑𝐻</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oMath>
                  </m:oMathPara>
                </a14:m>
                <a:endParaRPr lang="en-US" dirty="0"/>
              </a:p>
            </p:txBody>
          </p:sp>
        </mc:Choice>
        <mc:Fallback xmlns="">
          <p:sp>
            <p:nvSpPr>
              <p:cNvPr id="30" name="TextBox 29">
                <a:extLst>
                  <a:ext uri="{FF2B5EF4-FFF2-40B4-BE49-F238E27FC236}">
                    <a16:creationId xmlns:a16="http://schemas.microsoft.com/office/drawing/2014/main" id="{F87054F5-3595-2F73-C62D-852DCA9DAB98}"/>
                  </a:ext>
                </a:extLst>
              </p:cNvPr>
              <p:cNvSpPr txBox="1">
                <a:spLocks noRot="1" noChangeAspect="1" noMove="1" noResize="1" noEditPoints="1" noAdjustHandles="1" noChangeArrowheads="1" noChangeShapeType="1" noTextEdit="1"/>
              </p:cNvSpPr>
              <p:nvPr/>
            </p:nvSpPr>
            <p:spPr>
              <a:xfrm>
                <a:off x="4666109" y="1070538"/>
                <a:ext cx="2338910" cy="369332"/>
              </a:xfrm>
              <a:prstGeom prst="rect">
                <a:avLst/>
              </a:prstGeom>
              <a:blipFill>
                <a:blip r:embed="rId6"/>
                <a:stretch>
                  <a:fillRect l="-2865" r="-2344" b="-6667"/>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5FEB6A02-7016-8DCA-92CC-FC159AE184B4}"/>
              </a:ext>
            </a:extLst>
          </p:cNvPr>
          <p:cNvCxnSpPr>
            <a:cxnSpLocks/>
            <a:stCxn id="30" idx="2"/>
            <a:endCxn id="33" idx="0"/>
          </p:cNvCxnSpPr>
          <p:nvPr/>
        </p:nvCxnSpPr>
        <p:spPr>
          <a:xfrm flipH="1">
            <a:off x="4970749" y="1439870"/>
            <a:ext cx="864815"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1AD04B34-B14E-10D9-9E07-ACA11E74783E}"/>
              </a:ext>
            </a:extLst>
          </p:cNvPr>
          <p:cNvCxnSpPr>
            <a:cxnSpLocks/>
            <a:stCxn id="30" idx="2"/>
            <a:endCxn id="34" idx="0"/>
          </p:cNvCxnSpPr>
          <p:nvPr/>
        </p:nvCxnSpPr>
        <p:spPr>
          <a:xfrm>
            <a:off x="5835564" y="1439870"/>
            <a:ext cx="855840"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D3D1D3-3AEA-6355-180F-0EA2D953E5F6}"/>
                  </a:ext>
                </a:extLst>
              </p:cNvPr>
              <p:cNvSpPr txBox="1"/>
              <p:nvPr/>
            </p:nvSpPr>
            <p:spPr>
              <a:xfrm>
                <a:off x="4309574" y="1935416"/>
                <a:ext cx="1322350"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r>
                        <a:rPr lang="en-US" sz="2400" b="0" i="1" smtClean="0">
                          <a:latin typeface="Cambria Math" panose="02040503050406030204" pitchFamily="18" charset="0"/>
                        </a:rPr>
                        <m:t>𝑇</m:t>
                      </m:r>
                    </m:oMath>
                  </m:oMathPara>
                </a14:m>
                <a:endParaRPr lang="en-US" sz="2400" dirty="0"/>
              </a:p>
            </p:txBody>
          </p:sp>
        </mc:Choice>
        <mc:Fallback xmlns="">
          <p:sp>
            <p:nvSpPr>
              <p:cNvPr id="33" name="TextBox 32">
                <a:extLst>
                  <a:ext uri="{FF2B5EF4-FFF2-40B4-BE49-F238E27FC236}">
                    <a16:creationId xmlns:a16="http://schemas.microsoft.com/office/drawing/2014/main" id="{61D3D1D3-3AEA-6355-180F-0EA2D953E5F6}"/>
                  </a:ext>
                </a:extLst>
              </p:cNvPr>
              <p:cNvSpPr txBox="1">
                <a:spLocks noRot="1" noChangeAspect="1" noMove="1" noResize="1" noEditPoints="1" noAdjustHandles="1" noChangeArrowheads="1" noChangeShapeType="1" noTextEdit="1"/>
              </p:cNvSpPr>
              <p:nvPr/>
            </p:nvSpPr>
            <p:spPr>
              <a:xfrm>
                <a:off x="4309574" y="1935416"/>
                <a:ext cx="1322350" cy="8698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61CEA7C-6643-0FFC-D92D-ED016A8A857C}"/>
                  </a:ext>
                </a:extLst>
              </p:cNvPr>
              <p:cNvSpPr txBox="1"/>
              <p:nvPr/>
            </p:nvSpPr>
            <p:spPr>
              <a:xfrm>
                <a:off x="6035583" y="1935288"/>
                <a:ext cx="1311641"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r>
                        <a:rPr lang="en-US" sz="2400" b="0" i="1" smtClean="0">
                          <a:latin typeface="Cambria Math" panose="02040503050406030204" pitchFamily="18" charset="0"/>
                        </a:rPr>
                        <m:t>𝑉</m:t>
                      </m:r>
                    </m:oMath>
                  </m:oMathPara>
                </a14:m>
                <a:endParaRPr lang="en-US" sz="2400" dirty="0"/>
              </a:p>
            </p:txBody>
          </p:sp>
        </mc:Choice>
        <mc:Fallback xmlns="">
          <p:sp>
            <p:nvSpPr>
              <p:cNvPr id="34" name="TextBox 33">
                <a:extLst>
                  <a:ext uri="{FF2B5EF4-FFF2-40B4-BE49-F238E27FC236}">
                    <a16:creationId xmlns:a16="http://schemas.microsoft.com/office/drawing/2014/main" id="{761CEA7C-6643-0FFC-D92D-ED016A8A857C}"/>
                  </a:ext>
                </a:extLst>
              </p:cNvPr>
              <p:cNvSpPr txBox="1">
                <a:spLocks noRot="1" noChangeAspect="1" noMove="1" noResize="1" noEditPoints="1" noAdjustHandles="1" noChangeArrowheads="1" noChangeShapeType="1" noTextEdit="1"/>
              </p:cNvSpPr>
              <p:nvPr/>
            </p:nvSpPr>
            <p:spPr>
              <a:xfrm>
                <a:off x="6035583" y="1935288"/>
                <a:ext cx="1311641" cy="872226"/>
              </a:xfrm>
              <a:prstGeom prst="rect">
                <a:avLst/>
              </a:prstGeom>
              <a:blipFill>
                <a:blip r:embed="rId8"/>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2B2B43F9-9BE6-0CFB-E101-C38D322E0423}"/>
              </a:ext>
            </a:extLst>
          </p:cNvPr>
          <p:cNvCxnSpPr>
            <a:cxnSpLocks/>
            <a:stCxn id="33" idx="2"/>
            <a:endCxn id="37" idx="0"/>
          </p:cNvCxnSpPr>
          <p:nvPr/>
        </p:nvCxnSpPr>
        <p:spPr>
          <a:xfrm>
            <a:off x="4970749" y="2805270"/>
            <a:ext cx="931540" cy="5987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4D370628-B897-DA1B-30DD-54AD6B8105B3}"/>
              </a:ext>
            </a:extLst>
          </p:cNvPr>
          <p:cNvCxnSpPr>
            <a:cxnSpLocks/>
            <a:stCxn id="34" idx="2"/>
            <a:endCxn id="37" idx="0"/>
          </p:cNvCxnSpPr>
          <p:nvPr/>
        </p:nvCxnSpPr>
        <p:spPr>
          <a:xfrm flipH="1">
            <a:off x="5902289" y="2807514"/>
            <a:ext cx="789115" cy="5965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66A4FA3-806F-4A69-F0B7-065A57F10094}"/>
                  </a:ext>
                </a:extLst>
              </p:cNvPr>
              <p:cNvSpPr txBox="1"/>
              <p:nvPr/>
            </p:nvSpPr>
            <p:spPr>
              <a:xfrm>
                <a:off x="5017880" y="3404027"/>
                <a:ext cx="1768818"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ea typeface="Cambria Math" panose="02040503050406030204" pitchFamily="18" charset="0"/>
                            </a:rPr>
                            <m:t>𝑃</m:t>
                          </m:r>
                        </m:sub>
                      </m:sSub>
                    </m:oMath>
                  </m:oMathPara>
                </a14:m>
                <a:endParaRPr lang="en-US" sz="2400" dirty="0"/>
              </a:p>
            </p:txBody>
          </p:sp>
        </mc:Choice>
        <mc:Fallback xmlns="">
          <p:sp>
            <p:nvSpPr>
              <p:cNvPr id="37" name="TextBox 36">
                <a:extLst>
                  <a:ext uri="{FF2B5EF4-FFF2-40B4-BE49-F238E27FC236}">
                    <a16:creationId xmlns:a16="http://schemas.microsoft.com/office/drawing/2014/main" id="{D66A4FA3-806F-4A69-F0B7-065A57F10094}"/>
                  </a:ext>
                </a:extLst>
              </p:cNvPr>
              <p:cNvSpPr txBox="1">
                <a:spLocks noRot="1" noChangeAspect="1" noMove="1" noResize="1" noEditPoints="1" noAdjustHandles="1" noChangeArrowheads="1" noChangeShapeType="1" noTextEdit="1"/>
              </p:cNvSpPr>
              <p:nvPr/>
            </p:nvSpPr>
            <p:spPr>
              <a:xfrm>
                <a:off x="5017880" y="3404027"/>
                <a:ext cx="1768818" cy="872226"/>
              </a:xfrm>
              <a:prstGeom prst="rect">
                <a:avLst/>
              </a:prstGeom>
              <a:blipFill>
                <a:blip r:embed="rId9"/>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913456F8-B341-C036-FE8A-A04409C6C053}"/>
              </a:ext>
            </a:extLst>
          </p:cNvPr>
          <p:cNvSpPr txBox="1"/>
          <p:nvPr/>
        </p:nvSpPr>
        <p:spPr>
          <a:xfrm>
            <a:off x="5017880" y="693730"/>
            <a:ext cx="1712200" cy="369332"/>
          </a:xfrm>
          <a:prstGeom prst="rect">
            <a:avLst/>
          </a:prstGeom>
          <a:noFill/>
        </p:spPr>
        <p:txBody>
          <a:bodyPr wrap="square" rtlCol="0">
            <a:spAutoFit/>
          </a:bodyPr>
          <a:lstStyle/>
          <a:p>
            <a:pPr algn="ctr"/>
            <a:r>
              <a:rPr lang="en-US" dirty="0"/>
              <a:t>Enthalpy</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F014C9E3-5AA0-6CCB-CF2C-121B0AFE44BD}"/>
                  </a:ext>
                </a:extLst>
              </p:cNvPr>
              <p:cNvSpPr txBox="1"/>
              <p:nvPr/>
            </p:nvSpPr>
            <p:spPr>
              <a:xfrm>
                <a:off x="580279" y="4798642"/>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49" name="TextBox 48">
                <a:extLst>
                  <a:ext uri="{FF2B5EF4-FFF2-40B4-BE49-F238E27FC236}">
                    <a16:creationId xmlns:a16="http://schemas.microsoft.com/office/drawing/2014/main" id="{F014C9E3-5AA0-6CCB-CF2C-121B0AFE44BD}"/>
                  </a:ext>
                </a:extLst>
              </p:cNvPr>
              <p:cNvSpPr txBox="1">
                <a:spLocks noRot="1" noChangeAspect="1" noMove="1" noResize="1" noEditPoints="1" noAdjustHandles="1" noChangeArrowheads="1" noChangeShapeType="1" noTextEdit="1"/>
              </p:cNvSpPr>
              <p:nvPr/>
            </p:nvSpPr>
            <p:spPr>
              <a:xfrm>
                <a:off x="580279" y="4798642"/>
                <a:ext cx="2313647" cy="369332"/>
              </a:xfrm>
              <a:prstGeom prst="rect">
                <a:avLst/>
              </a:prstGeom>
              <a:blipFill>
                <a:blip r:embed="rId10"/>
                <a:stretch>
                  <a:fillRect l="-2895" r="-2368" b="-4918"/>
                </a:stretch>
              </a:blipFill>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B1516B8B-5C6A-ACA3-FE87-F19EEE6376F3}"/>
              </a:ext>
            </a:extLst>
          </p:cNvPr>
          <p:cNvCxnSpPr>
            <a:cxnSpLocks/>
            <a:stCxn id="49" idx="2"/>
            <a:endCxn id="52" idx="0"/>
          </p:cNvCxnSpPr>
          <p:nvPr/>
        </p:nvCxnSpPr>
        <p:spPr>
          <a:xfrm flipH="1">
            <a:off x="880495" y="5167974"/>
            <a:ext cx="856608"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A00EDA03-46A0-35AE-7468-C122271A7049}"/>
              </a:ext>
            </a:extLst>
          </p:cNvPr>
          <p:cNvCxnSpPr>
            <a:cxnSpLocks/>
            <a:stCxn id="49" idx="2"/>
            <a:endCxn id="53" idx="0"/>
          </p:cNvCxnSpPr>
          <p:nvPr/>
        </p:nvCxnSpPr>
        <p:spPr>
          <a:xfrm>
            <a:off x="1737103" y="5167974"/>
            <a:ext cx="818872"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A0A5E3E-76C5-F4AA-F1A9-D4D7480594B0}"/>
                  </a:ext>
                </a:extLst>
              </p:cNvPr>
              <p:cNvSpPr txBox="1"/>
              <p:nvPr/>
            </p:nvSpPr>
            <p:spPr>
              <a:xfrm>
                <a:off x="223744" y="5663520"/>
                <a:ext cx="1313501"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𝐺</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𝑉</m:t>
                      </m:r>
                    </m:oMath>
                  </m:oMathPara>
                </a14:m>
                <a:endParaRPr lang="en-US" sz="2400" dirty="0"/>
              </a:p>
            </p:txBody>
          </p:sp>
        </mc:Choice>
        <mc:Fallback xmlns="">
          <p:sp>
            <p:nvSpPr>
              <p:cNvPr id="52" name="TextBox 51">
                <a:extLst>
                  <a:ext uri="{FF2B5EF4-FFF2-40B4-BE49-F238E27FC236}">
                    <a16:creationId xmlns:a16="http://schemas.microsoft.com/office/drawing/2014/main" id="{CA0A5E3E-76C5-F4AA-F1A9-D4D7480594B0}"/>
                  </a:ext>
                </a:extLst>
              </p:cNvPr>
              <p:cNvSpPr txBox="1">
                <a:spLocks noRot="1" noChangeAspect="1" noMove="1" noResize="1" noEditPoints="1" noAdjustHandles="1" noChangeArrowheads="1" noChangeShapeType="1" noTextEdit="1"/>
              </p:cNvSpPr>
              <p:nvPr/>
            </p:nvSpPr>
            <p:spPr>
              <a:xfrm>
                <a:off x="223744" y="5663520"/>
                <a:ext cx="1313501" cy="8698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D203AA4-E4A6-60B5-3EA7-36BADE446790}"/>
                  </a:ext>
                </a:extLst>
              </p:cNvPr>
              <p:cNvSpPr txBox="1"/>
              <p:nvPr/>
            </p:nvSpPr>
            <p:spPr>
              <a:xfrm>
                <a:off x="1803140" y="5663392"/>
                <a:ext cx="1505669"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𝐺</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r>
                        <a:rPr lang="en-US" sz="2400" b="0" i="1" smtClean="0">
                          <a:latin typeface="Cambria Math" panose="02040503050406030204" pitchFamily="18" charset="0"/>
                        </a:rPr>
                        <m:t>𝑆</m:t>
                      </m:r>
                    </m:oMath>
                  </m:oMathPara>
                </a14:m>
                <a:endParaRPr lang="en-US" sz="2400" dirty="0"/>
              </a:p>
            </p:txBody>
          </p:sp>
        </mc:Choice>
        <mc:Fallback xmlns="">
          <p:sp>
            <p:nvSpPr>
              <p:cNvPr id="53" name="TextBox 52">
                <a:extLst>
                  <a:ext uri="{FF2B5EF4-FFF2-40B4-BE49-F238E27FC236}">
                    <a16:creationId xmlns:a16="http://schemas.microsoft.com/office/drawing/2014/main" id="{CD203AA4-E4A6-60B5-3EA7-36BADE446790}"/>
                  </a:ext>
                </a:extLst>
              </p:cNvPr>
              <p:cNvSpPr txBox="1">
                <a:spLocks noRot="1" noChangeAspect="1" noMove="1" noResize="1" noEditPoints="1" noAdjustHandles="1" noChangeArrowheads="1" noChangeShapeType="1" noTextEdit="1"/>
              </p:cNvSpPr>
              <p:nvPr/>
            </p:nvSpPr>
            <p:spPr>
              <a:xfrm>
                <a:off x="1803140" y="5663392"/>
                <a:ext cx="1505669" cy="869854"/>
              </a:xfrm>
              <a:prstGeom prst="rect">
                <a:avLst/>
              </a:prstGeom>
              <a:blipFill>
                <a:blip r:embed="rId12"/>
                <a:stretch>
                  <a:fillRect/>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16FBF7B8-93A5-0C49-2CFF-64142DC00CB7}"/>
              </a:ext>
            </a:extLst>
          </p:cNvPr>
          <p:cNvCxnSpPr>
            <a:cxnSpLocks/>
            <a:stCxn id="52" idx="2"/>
            <a:endCxn id="56" idx="0"/>
          </p:cNvCxnSpPr>
          <p:nvPr/>
        </p:nvCxnSpPr>
        <p:spPr>
          <a:xfrm>
            <a:off x="880495" y="6533374"/>
            <a:ext cx="941030" cy="5987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F33CB585-624F-327A-E94B-FF7A32D7FC59}"/>
              </a:ext>
            </a:extLst>
          </p:cNvPr>
          <p:cNvCxnSpPr>
            <a:cxnSpLocks/>
            <a:stCxn id="53" idx="2"/>
            <a:endCxn id="56" idx="0"/>
          </p:cNvCxnSpPr>
          <p:nvPr/>
        </p:nvCxnSpPr>
        <p:spPr>
          <a:xfrm flipH="1">
            <a:off x="1821525" y="6533246"/>
            <a:ext cx="734450" cy="5988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37947F-C0B9-D640-31C7-B1DB00B26D40}"/>
                  </a:ext>
                </a:extLst>
              </p:cNvPr>
              <p:cNvSpPr txBox="1"/>
              <p:nvPr/>
            </p:nvSpPr>
            <p:spPr>
              <a:xfrm>
                <a:off x="784863" y="7132131"/>
                <a:ext cx="2073324"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ea typeface="Cambria Math" panose="02040503050406030204" pitchFamily="18" charset="0"/>
                            </a:rPr>
                            <m:t>𝑇</m:t>
                          </m:r>
                        </m:sub>
                      </m:sSub>
                    </m:oMath>
                  </m:oMathPara>
                </a14:m>
                <a:endParaRPr lang="en-US" sz="2400" dirty="0"/>
              </a:p>
            </p:txBody>
          </p:sp>
        </mc:Choice>
        <mc:Fallback xmlns="">
          <p:sp>
            <p:nvSpPr>
              <p:cNvPr id="56" name="TextBox 55">
                <a:extLst>
                  <a:ext uri="{FF2B5EF4-FFF2-40B4-BE49-F238E27FC236}">
                    <a16:creationId xmlns:a16="http://schemas.microsoft.com/office/drawing/2014/main" id="{3537947F-C0B9-D640-31C7-B1DB00B26D40}"/>
                  </a:ext>
                </a:extLst>
              </p:cNvPr>
              <p:cNvSpPr txBox="1">
                <a:spLocks noRot="1" noChangeAspect="1" noMove="1" noResize="1" noEditPoints="1" noAdjustHandles="1" noChangeArrowheads="1" noChangeShapeType="1" noTextEdit="1"/>
              </p:cNvSpPr>
              <p:nvPr/>
            </p:nvSpPr>
            <p:spPr>
              <a:xfrm>
                <a:off x="784863" y="7132131"/>
                <a:ext cx="2073324" cy="869854"/>
              </a:xfrm>
              <a:prstGeom prst="rect">
                <a:avLst/>
              </a:prstGeom>
              <a:blipFill>
                <a:blip r:embed="rId13"/>
                <a:stretch>
                  <a:fillRect/>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3D803269-6BE5-1364-A3F2-1D2D636A2F87}"/>
              </a:ext>
            </a:extLst>
          </p:cNvPr>
          <p:cNvSpPr txBox="1"/>
          <p:nvPr/>
        </p:nvSpPr>
        <p:spPr>
          <a:xfrm>
            <a:off x="658530" y="4421834"/>
            <a:ext cx="2246355" cy="369332"/>
          </a:xfrm>
          <a:prstGeom prst="rect">
            <a:avLst/>
          </a:prstGeom>
          <a:noFill/>
        </p:spPr>
        <p:txBody>
          <a:bodyPr wrap="square" rtlCol="0">
            <a:spAutoFit/>
          </a:bodyPr>
          <a:lstStyle/>
          <a:p>
            <a:pPr algn="ctr"/>
            <a:r>
              <a:rPr lang="en-US" dirty="0"/>
              <a:t>Gibbs Free Energy</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C380C86-FF06-0BFE-7FF5-C879D2AA49BC}"/>
                  </a:ext>
                </a:extLst>
              </p:cNvPr>
              <p:cNvSpPr txBox="1"/>
              <p:nvPr/>
            </p:nvSpPr>
            <p:spPr>
              <a:xfrm>
                <a:off x="4524772" y="4778025"/>
                <a:ext cx="25362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𝑑𝐴</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62" name="TextBox 61">
                <a:extLst>
                  <a:ext uri="{FF2B5EF4-FFF2-40B4-BE49-F238E27FC236}">
                    <a16:creationId xmlns:a16="http://schemas.microsoft.com/office/drawing/2014/main" id="{6C380C86-FF06-0BFE-7FF5-C879D2AA49BC}"/>
                  </a:ext>
                </a:extLst>
              </p:cNvPr>
              <p:cNvSpPr txBox="1">
                <a:spLocks noRot="1" noChangeAspect="1" noMove="1" noResize="1" noEditPoints="1" noAdjustHandles="1" noChangeArrowheads="1" noChangeShapeType="1" noTextEdit="1"/>
              </p:cNvSpPr>
              <p:nvPr/>
            </p:nvSpPr>
            <p:spPr>
              <a:xfrm>
                <a:off x="4524772" y="4778025"/>
                <a:ext cx="2536207" cy="369332"/>
              </a:xfrm>
              <a:prstGeom prst="rect">
                <a:avLst/>
              </a:prstGeom>
              <a:blipFill>
                <a:blip r:embed="rId14"/>
                <a:stretch>
                  <a:fillRect l="-2644" r="-2404" b="-6667"/>
                </a:stretch>
              </a:blipFill>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3A9390FF-54F3-741F-55F2-DAC9E3571ECA}"/>
              </a:ext>
            </a:extLst>
          </p:cNvPr>
          <p:cNvCxnSpPr>
            <a:cxnSpLocks/>
            <a:stCxn id="62" idx="2"/>
            <a:endCxn id="65" idx="0"/>
          </p:cNvCxnSpPr>
          <p:nvPr/>
        </p:nvCxnSpPr>
        <p:spPr>
          <a:xfrm flipH="1">
            <a:off x="4951473" y="5147357"/>
            <a:ext cx="841403" cy="5161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6AA0A2B4-9700-70E2-9B1B-FD62421B5B24}"/>
              </a:ext>
            </a:extLst>
          </p:cNvPr>
          <p:cNvCxnSpPr>
            <a:cxnSpLocks/>
            <a:stCxn id="62" idx="2"/>
            <a:endCxn id="66" idx="0"/>
          </p:cNvCxnSpPr>
          <p:nvPr/>
        </p:nvCxnSpPr>
        <p:spPr>
          <a:xfrm>
            <a:off x="5792876" y="5147357"/>
            <a:ext cx="907052" cy="5160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41A815A8-EEAC-3DC6-B9C5-5525B4CB9D3D}"/>
                  </a:ext>
                </a:extLst>
              </p:cNvPr>
              <p:cNvSpPr txBox="1"/>
              <p:nvPr/>
            </p:nvSpPr>
            <p:spPr>
              <a:xfrm>
                <a:off x="4184724" y="5663520"/>
                <a:ext cx="1533497"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𝑃</m:t>
                      </m:r>
                    </m:oMath>
                  </m:oMathPara>
                </a14:m>
                <a:endParaRPr lang="en-US" sz="2400" dirty="0"/>
              </a:p>
            </p:txBody>
          </p:sp>
        </mc:Choice>
        <mc:Fallback xmlns="">
          <p:sp>
            <p:nvSpPr>
              <p:cNvPr id="65" name="TextBox 64">
                <a:extLst>
                  <a:ext uri="{FF2B5EF4-FFF2-40B4-BE49-F238E27FC236}">
                    <a16:creationId xmlns:a16="http://schemas.microsoft.com/office/drawing/2014/main" id="{41A815A8-EEAC-3DC6-B9C5-5525B4CB9D3D}"/>
                  </a:ext>
                </a:extLst>
              </p:cNvPr>
              <p:cNvSpPr txBox="1">
                <a:spLocks noRot="1" noChangeAspect="1" noMove="1" noResize="1" noEditPoints="1" noAdjustHandles="1" noChangeArrowheads="1" noChangeShapeType="1" noTextEdit="1"/>
              </p:cNvSpPr>
              <p:nvPr/>
            </p:nvSpPr>
            <p:spPr>
              <a:xfrm>
                <a:off x="4184724" y="5663520"/>
                <a:ext cx="1533497" cy="869854"/>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255B705-DE85-3FEC-20F4-EE44352C038D}"/>
                  </a:ext>
                </a:extLst>
              </p:cNvPr>
              <p:cNvSpPr txBox="1"/>
              <p:nvPr/>
            </p:nvSpPr>
            <p:spPr>
              <a:xfrm>
                <a:off x="5923721" y="5663392"/>
                <a:ext cx="1552413"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r>
                        <a:rPr lang="en-US" sz="2400" b="0" i="1" smtClean="0">
                          <a:latin typeface="Cambria Math" panose="02040503050406030204" pitchFamily="18" charset="0"/>
                        </a:rPr>
                        <m:t>𝑆</m:t>
                      </m:r>
                    </m:oMath>
                  </m:oMathPara>
                </a14:m>
                <a:endParaRPr lang="en-US" sz="2400" dirty="0"/>
              </a:p>
            </p:txBody>
          </p:sp>
        </mc:Choice>
        <mc:Fallback xmlns="">
          <p:sp>
            <p:nvSpPr>
              <p:cNvPr id="66" name="TextBox 65">
                <a:extLst>
                  <a:ext uri="{FF2B5EF4-FFF2-40B4-BE49-F238E27FC236}">
                    <a16:creationId xmlns:a16="http://schemas.microsoft.com/office/drawing/2014/main" id="{A255B705-DE85-3FEC-20F4-EE44352C038D}"/>
                  </a:ext>
                </a:extLst>
              </p:cNvPr>
              <p:cNvSpPr txBox="1">
                <a:spLocks noRot="1" noChangeAspect="1" noMove="1" noResize="1" noEditPoints="1" noAdjustHandles="1" noChangeArrowheads="1" noChangeShapeType="1" noTextEdit="1"/>
              </p:cNvSpPr>
              <p:nvPr/>
            </p:nvSpPr>
            <p:spPr>
              <a:xfrm>
                <a:off x="5923721" y="5663392"/>
                <a:ext cx="1552413" cy="869854"/>
              </a:xfrm>
              <a:prstGeom prst="rect">
                <a:avLst/>
              </a:prstGeom>
              <a:blipFill>
                <a:blip r:embed="rId16"/>
                <a:stretch>
                  <a:fillRect/>
                </a:stretch>
              </a:blipFill>
            </p:spPr>
            <p:txBody>
              <a:bodyPr/>
              <a:lstStyle/>
              <a:p>
                <a:r>
                  <a:rPr lang="en-US">
                    <a:noFill/>
                  </a:rPr>
                  <a:t> </a:t>
                </a:r>
              </a:p>
            </p:txBody>
          </p:sp>
        </mc:Fallback>
      </mc:AlternateContent>
      <p:cxnSp>
        <p:nvCxnSpPr>
          <p:cNvPr id="67" name="Straight Arrow Connector 66">
            <a:extLst>
              <a:ext uri="{FF2B5EF4-FFF2-40B4-BE49-F238E27FC236}">
                <a16:creationId xmlns:a16="http://schemas.microsoft.com/office/drawing/2014/main" id="{CD0C0F27-36C4-588C-ACB5-710B62F92776}"/>
              </a:ext>
            </a:extLst>
          </p:cNvPr>
          <p:cNvCxnSpPr>
            <a:cxnSpLocks/>
            <a:stCxn id="65" idx="2"/>
            <a:endCxn id="69" idx="0"/>
          </p:cNvCxnSpPr>
          <p:nvPr/>
        </p:nvCxnSpPr>
        <p:spPr>
          <a:xfrm>
            <a:off x="4951473" y="6533374"/>
            <a:ext cx="869230" cy="605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E232EB41-DD3B-4ACE-26B4-59A48951B13E}"/>
              </a:ext>
            </a:extLst>
          </p:cNvPr>
          <p:cNvCxnSpPr>
            <a:cxnSpLocks/>
            <a:stCxn id="66" idx="2"/>
            <a:endCxn id="69" idx="0"/>
          </p:cNvCxnSpPr>
          <p:nvPr/>
        </p:nvCxnSpPr>
        <p:spPr>
          <a:xfrm flipH="1">
            <a:off x="5820703" y="6533246"/>
            <a:ext cx="879225" cy="605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9971FAB-6220-F270-B3FF-03F83ACCFDEA}"/>
                  </a:ext>
                </a:extLst>
              </p:cNvPr>
              <p:cNvSpPr txBox="1"/>
              <p:nvPr/>
            </p:nvSpPr>
            <p:spPr>
              <a:xfrm>
                <a:off x="4643778" y="7138928"/>
                <a:ext cx="2353850"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𝑇</m:t>
                          </m:r>
                        </m:sub>
                      </m:sSub>
                    </m:oMath>
                  </m:oMathPara>
                </a14:m>
                <a:endParaRPr lang="en-US" sz="2400" dirty="0"/>
              </a:p>
            </p:txBody>
          </p:sp>
        </mc:Choice>
        <mc:Fallback xmlns="">
          <p:sp>
            <p:nvSpPr>
              <p:cNvPr id="69" name="TextBox 68">
                <a:extLst>
                  <a:ext uri="{FF2B5EF4-FFF2-40B4-BE49-F238E27FC236}">
                    <a16:creationId xmlns:a16="http://schemas.microsoft.com/office/drawing/2014/main" id="{D9971FAB-6220-F270-B3FF-03F83ACCFDEA}"/>
                  </a:ext>
                </a:extLst>
              </p:cNvPr>
              <p:cNvSpPr txBox="1">
                <a:spLocks noRot="1" noChangeAspect="1" noMove="1" noResize="1" noEditPoints="1" noAdjustHandles="1" noChangeArrowheads="1" noChangeShapeType="1" noTextEdit="1"/>
              </p:cNvSpPr>
              <p:nvPr/>
            </p:nvSpPr>
            <p:spPr>
              <a:xfrm>
                <a:off x="4643778" y="7138928"/>
                <a:ext cx="2353850" cy="869854"/>
              </a:xfrm>
              <a:prstGeom prst="rect">
                <a:avLst/>
              </a:prstGeom>
              <a:blipFill>
                <a:blip r:embed="rId17"/>
                <a:stretch>
                  <a:fillRect/>
                </a:stretch>
              </a:blipFill>
            </p:spPr>
            <p:txBody>
              <a:bodyPr/>
              <a:lstStyle/>
              <a:p>
                <a:r>
                  <a:rPr lang="en-US">
                    <a:noFill/>
                  </a:rPr>
                  <a:t> </a:t>
                </a:r>
              </a:p>
            </p:txBody>
          </p:sp>
        </mc:Fallback>
      </mc:AlternateContent>
      <p:sp>
        <p:nvSpPr>
          <p:cNvPr id="70" name="TextBox 69">
            <a:extLst>
              <a:ext uri="{FF2B5EF4-FFF2-40B4-BE49-F238E27FC236}">
                <a16:creationId xmlns:a16="http://schemas.microsoft.com/office/drawing/2014/main" id="{10BD3BA6-518E-DFBD-1ED5-954CC4EF831B}"/>
              </a:ext>
            </a:extLst>
          </p:cNvPr>
          <p:cNvSpPr txBox="1"/>
          <p:nvPr/>
        </p:nvSpPr>
        <p:spPr>
          <a:xfrm>
            <a:off x="4577149" y="4421834"/>
            <a:ext cx="2650279" cy="369332"/>
          </a:xfrm>
          <a:prstGeom prst="rect">
            <a:avLst/>
          </a:prstGeom>
          <a:noFill/>
        </p:spPr>
        <p:txBody>
          <a:bodyPr wrap="square" rtlCol="0">
            <a:spAutoFit/>
          </a:bodyPr>
          <a:lstStyle/>
          <a:p>
            <a:pPr algn="ctr"/>
            <a:r>
              <a:rPr lang="en-US" dirty="0"/>
              <a:t>Helmholtz Free Energy</a:t>
            </a:r>
          </a:p>
        </p:txBody>
      </p:sp>
      <p:sp>
        <p:nvSpPr>
          <p:cNvPr id="77" name="TextBox 76">
            <a:extLst>
              <a:ext uri="{FF2B5EF4-FFF2-40B4-BE49-F238E27FC236}">
                <a16:creationId xmlns:a16="http://schemas.microsoft.com/office/drawing/2014/main" id="{50D433C0-B335-E606-791B-5B2E67AA81A5}"/>
              </a:ext>
            </a:extLst>
          </p:cNvPr>
          <p:cNvSpPr txBox="1"/>
          <p:nvPr/>
        </p:nvSpPr>
        <p:spPr>
          <a:xfrm>
            <a:off x="187046" y="8139077"/>
            <a:ext cx="4337726" cy="461665"/>
          </a:xfrm>
          <a:prstGeom prst="rect">
            <a:avLst/>
          </a:prstGeom>
          <a:noFill/>
        </p:spPr>
        <p:txBody>
          <a:bodyPr wrap="none" rtlCol="0">
            <a:spAutoFit/>
          </a:bodyPr>
          <a:lstStyle/>
          <a:p>
            <a:r>
              <a:rPr lang="en-US" sz="2400" dirty="0"/>
              <a:t>Other Relations to keep in mind</a:t>
            </a:r>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448152C-8B09-16AE-00E1-613120C69A2F}"/>
                  </a:ext>
                </a:extLst>
              </p:cNvPr>
              <p:cNvSpPr txBox="1"/>
              <p:nvPr/>
            </p:nvSpPr>
            <p:spPr>
              <a:xfrm>
                <a:off x="156966" y="8611671"/>
                <a:ext cx="1550168"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𝛽</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𝑉</m:t>
                                  </m:r>
                                </m:den>
                              </m:f>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oMath>
                  </m:oMathPara>
                </a14:m>
                <a:endParaRPr lang="en-US" sz="2400" dirty="0"/>
              </a:p>
            </p:txBody>
          </p:sp>
        </mc:Choice>
        <mc:Fallback xmlns="">
          <p:sp>
            <p:nvSpPr>
              <p:cNvPr id="78" name="TextBox 77">
                <a:extLst>
                  <a:ext uri="{FF2B5EF4-FFF2-40B4-BE49-F238E27FC236}">
                    <a16:creationId xmlns:a16="http://schemas.microsoft.com/office/drawing/2014/main" id="{4448152C-8B09-16AE-00E1-613120C69A2F}"/>
                  </a:ext>
                </a:extLst>
              </p:cNvPr>
              <p:cNvSpPr txBox="1">
                <a:spLocks noRot="1" noChangeAspect="1" noMove="1" noResize="1" noEditPoints="1" noAdjustHandles="1" noChangeArrowheads="1" noChangeShapeType="1" noTextEdit="1"/>
              </p:cNvSpPr>
              <p:nvPr/>
            </p:nvSpPr>
            <p:spPr>
              <a:xfrm>
                <a:off x="156966" y="8611671"/>
                <a:ext cx="1550168" cy="869854"/>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98A93C38-1C94-EF1E-01FC-23505B84D9C0}"/>
                  </a:ext>
                </a:extLst>
              </p:cNvPr>
              <p:cNvSpPr txBox="1"/>
              <p:nvPr/>
            </p:nvSpPr>
            <p:spPr>
              <a:xfrm>
                <a:off x="1622930" y="8600742"/>
                <a:ext cx="1866088"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𝜅</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𝑉</m:t>
                                  </m:r>
                                </m:den>
                              </m:f>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oMath>
                  </m:oMathPara>
                </a14:m>
                <a:endParaRPr lang="en-US" sz="2400" dirty="0"/>
              </a:p>
            </p:txBody>
          </p:sp>
        </mc:Choice>
        <mc:Fallback xmlns="">
          <p:sp>
            <p:nvSpPr>
              <p:cNvPr id="79" name="TextBox 78">
                <a:extLst>
                  <a:ext uri="{FF2B5EF4-FFF2-40B4-BE49-F238E27FC236}">
                    <a16:creationId xmlns:a16="http://schemas.microsoft.com/office/drawing/2014/main" id="{98A93C38-1C94-EF1E-01FC-23505B84D9C0}"/>
                  </a:ext>
                </a:extLst>
              </p:cNvPr>
              <p:cNvSpPr txBox="1">
                <a:spLocks noRot="1" noChangeAspect="1" noMove="1" noResize="1" noEditPoints="1" noAdjustHandles="1" noChangeArrowheads="1" noChangeShapeType="1" noTextEdit="1"/>
              </p:cNvSpPr>
              <p:nvPr/>
            </p:nvSpPr>
            <p:spPr>
              <a:xfrm>
                <a:off x="1622930" y="8600742"/>
                <a:ext cx="1866088" cy="869854"/>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62513A6F-19BA-6812-0D09-07C9BB6B90A4}"/>
                  </a:ext>
                </a:extLst>
              </p:cNvPr>
              <p:cNvSpPr txBox="1"/>
              <p:nvPr/>
            </p:nvSpPr>
            <p:spPr>
              <a:xfrm>
                <a:off x="3905866" y="8584700"/>
                <a:ext cx="2883097"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ea typeface="Cambria Math" panose="02040503050406030204" pitchFamily="18" charset="0"/>
                            </a:rPr>
                            <m:t>𝑉</m:t>
                          </m:r>
                        </m:sub>
                      </m:sSub>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𝑃</m:t>
                          </m:r>
                        </m:sub>
                      </m:sSub>
                      <m:r>
                        <a:rPr lang="en-US" sz="2400" b="0" i="1" smtClean="0">
                          <a:latin typeface="Cambria Math" panose="02040503050406030204" pitchFamily="18" charset="0"/>
                        </a:rPr>
                        <m:t>=−1</m:t>
                      </m:r>
                    </m:oMath>
                  </m:oMathPara>
                </a14:m>
                <a:endParaRPr lang="en-US" sz="2400" dirty="0"/>
              </a:p>
            </p:txBody>
          </p:sp>
        </mc:Choice>
        <mc:Fallback xmlns="">
          <p:sp>
            <p:nvSpPr>
              <p:cNvPr id="80" name="TextBox 79">
                <a:extLst>
                  <a:ext uri="{FF2B5EF4-FFF2-40B4-BE49-F238E27FC236}">
                    <a16:creationId xmlns:a16="http://schemas.microsoft.com/office/drawing/2014/main" id="{62513A6F-19BA-6812-0D09-07C9BB6B90A4}"/>
                  </a:ext>
                </a:extLst>
              </p:cNvPr>
              <p:cNvSpPr txBox="1">
                <a:spLocks noRot="1" noChangeAspect="1" noMove="1" noResize="1" noEditPoints="1" noAdjustHandles="1" noChangeArrowheads="1" noChangeShapeType="1" noTextEdit="1"/>
              </p:cNvSpPr>
              <p:nvPr/>
            </p:nvSpPr>
            <p:spPr>
              <a:xfrm>
                <a:off x="3905866" y="8584700"/>
                <a:ext cx="2883097" cy="871970"/>
              </a:xfrm>
              <a:prstGeom prst="rect">
                <a:avLst/>
              </a:prstGeom>
              <a:blipFill>
                <a:blip r:embed="rId20"/>
                <a:stretch>
                  <a:fillRect/>
                </a:stretch>
              </a:blipFill>
            </p:spPr>
            <p:txBody>
              <a:bodyPr/>
              <a:lstStyle/>
              <a:p>
                <a:r>
                  <a:rPr lang="en-US">
                    <a:noFill/>
                  </a:rPr>
                  <a:t> </a:t>
                </a:r>
              </a:p>
            </p:txBody>
          </p:sp>
        </mc:Fallback>
      </mc:AlternateContent>
      <p:cxnSp>
        <p:nvCxnSpPr>
          <p:cNvPr id="82" name="Straight Arrow Connector 81">
            <a:extLst>
              <a:ext uri="{FF2B5EF4-FFF2-40B4-BE49-F238E27FC236}">
                <a16:creationId xmlns:a16="http://schemas.microsoft.com/office/drawing/2014/main" id="{B646E8D0-264E-3C50-53BE-AB4A6E89E1B7}"/>
              </a:ext>
            </a:extLst>
          </p:cNvPr>
          <p:cNvCxnSpPr>
            <a:cxnSpLocks/>
            <a:stCxn id="80" idx="3"/>
          </p:cNvCxnSpPr>
          <p:nvPr/>
        </p:nvCxnSpPr>
        <p:spPr>
          <a:xfrm>
            <a:off x="6788963" y="9020685"/>
            <a:ext cx="32495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8A3B16F1-5572-3E56-03A4-B6AFDA98D5B7}"/>
                  </a:ext>
                </a:extLst>
              </p:cNvPr>
              <p:cNvSpPr txBox="1"/>
              <p:nvPr/>
            </p:nvSpPr>
            <p:spPr>
              <a:xfrm>
                <a:off x="7127692" y="8600742"/>
                <a:ext cx="1260280"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𝛽</m:t>
                          </m:r>
                        </m:num>
                        <m:den>
                          <m:r>
                            <a:rPr lang="en-US" sz="2400" i="1" smtClean="0">
                              <a:latin typeface="Cambria Math" panose="02040503050406030204" pitchFamily="18" charset="0"/>
                              <a:ea typeface="Cambria Math" panose="02040503050406030204" pitchFamily="18" charset="0"/>
                            </a:rPr>
                            <m:t>𝜅</m:t>
                          </m:r>
                        </m:den>
                      </m:f>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oMath>
                  </m:oMathPara>
                </a14:m>
                <a:endParaRPr lang="en-US" sz="2400" dirty="0"/>
              </a:p>
            </p:txBody>
          </p:sp>
        </mc:Choice>
        <mc:Fallback xmlns="">
          <p:sp>
            <p:nvSpPr>
              <p:cNvPr id="83" name="TextBox 82">
                <a:extLst>
                  <a:ext uri="{FF2B5EF4-FFF2-40B4-BE49-F238E27FC236}">
                    <a16:creationId xmlns:a16="http://schemas.microsoft.com/office/drawing/2014/main" id="{8A3B16F1-5572-3E56-03A4-B6AFDA98D5B7}"/>
                  </a:ext>
                </a:extLst>
              </p:cNvPr>
              <p:cNvSpPr txBox="1">
                <a:spLocks noRot="1" noChangeAspect="1" noMove="1" noResize="1" noEditPoints="1" noAdjustHandles="1" noChangeArrowheads="1" noChangeShapeType="1" noTextEdit="1"/>
              </p:cNvSpPr>
              <p:nvPr/>
            </p:nvSpPr>
            <p:spPr>
              <a:xfrm>
                <a:off x="7127692" y="8600742"/>
                <a:ext cx="1260280" cy="871970"/>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61B8F5A-9C94-34A9-241E-63D5BA661D6E}"/>
                  </a:ext>
                </a:extLst>
              </p:cNvPr>
              <p:cNvSpPr txBox="1"/>
              <p:nvPr/>
            </p:nvSpPr>
            <p:spPr>
              <a:xfrm>
                <a:off x="275299" y="9829133"/>
                <a:ext cx="1463093"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86" name="TextBox 85">
                <a:extLst>
                  <a:ext uri="{FF2B5EF4-FFF2-40B4-BE49-F238E27FC236}">
                    <a16:creationId xmlns:a16="http://schemas.microsoft.com/office/drawing/2014/main" id="{461B8F5A-9C94-34A9-241E-63D5BA661D6E}"/>
                  </a:ext>
                </a:extLst>
              </p:cNvPr>
              <p:cNvSpPr txBox="1">
                <a:spLocks noRot="1" noChangeAspect="1" noMove="1" noResize="1" noEditPoints="1" noAdjustHandles="1" noChangeArrowheads="1" noChangeShapeType="1" noTextEdit="1"/>
              </p:cNvSpPr>
              <p:nvPr/>
            </p:nvSpPr>
            <p:spPr>
              <a:xfrm>
                <a:off x="275299" y="9829133"/>
                <a:ext cx="1463093" cy="869854"/>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192D799D-DA3E-C28C-0C05-1AF403E41A4E}"/>
                  </a:ext>
                </a:extLst>
              </p:cNvPr>
              <p:cNvSpPr txBox="1"/>
              <p:nvPr/>
            </p:nvSpPr>
            <p:spPr>
              <a:xfrm>
                <a:off x="2038686" y="9887636"/>
                <a:ext cx="1450332"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87" name="TextBox 86">
                <a:extLst>
                  <a:ext uri="{FF2B5EF4-FFF2-40B4-BE49-F238E27FC236}">
                    <a16:creationId xmlns:a16="http://schemas.microsoft.com/office/drawing/2014/main" id="{192D799D-DA3E-C28C-0C05-1AF403E41A4E}"/>
                  </a:ext>
                </a:extLst>
              </p:cNvPr>
              <p:cNvSpPr txBox="1">
                <a:spLocks noRot="1" noChangeAspect="1" noMove="1" noResize="1" noEditPoints="1" noAdjustHandles="1" noChangeArrowheads="1" noChangeShapeType="1" noTextEdit="1"/>
              </p:cNvSpPr>
              <p:nvPr/>
            </p:nvSpPr>
            <p:spPr>
              <a:xfrm>
                <a:off x="2038686" y="9887636"/>
                <a:ext cx="1450332" cy="871970"/>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886BD7FE-2C7D-E973-1671-B126FDFB0621}"/>
                  </a:ext>
                </a:extLst>
              </p:cNvPr>
              <p:cNvSpPr txBox="1"/>
              <p:nvPr/>
            </p:nvSpPr>
            <p:spPr>
              <a:xfrm>
                <a:off x="4524772" y="9902293"/>
                <a:ext cx="3297313"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𝑑𝑆</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𝑇</m:t>
                                  </m:r>
                                </m:den>
                              </m:f>
                            </m:e>
                          </m:d>
                        </m:e>
                        <m:sub>
                          <m:r>
                            <a:rPr lang="en-US" sz="2400" i="1">
                              <a:latin typeface="Cambria Math" panose="02040503050406030204" pitchFamily="18" charset="0"/>
                            </a:rPr>
                            <m:t>𝑉</m:t>
                          </m:r>
                        </m:sub>
                      </m:sSub>
                      <m:r>
                        <a:rPr lang="en-US" sz="2400" b="0" i="1" smtClean="0">
                          <a:latin typeface="Cambria Math" panose="02040503050406030204" pitchFamily="18" charset="0"/>
                        </a:rPr>
                        <m:t>𝑑𝑇</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rPr>
                        <m:t>𝑑𝑉</m:t>
                      </m:r>
                    </m:oMath>
                  </m:oMathPara>
                </a14:m>
                <a:endParaRPr lang="en-US" dirty="0"/>
              </a:p>
            </p:txBody>
          </p:sp>
        </mc:Choice>
        <mc:Fallback xmlns="">
          <p:sp>
            <p:nvSpPr>
              <p:cNvPr id="88" name="TextBox 87">
                <a:extLst>
                  <a:ext uri="{FF2B5EF4-FFF2-40B4-BE49-F238E27FC236}">
                    <a16:creationId xmlns:a16="http://schemas.microsoft.com/office/drawing/2014/main" id="{886BD7FE-2C7D-E973-1671-B126FDFB0621}"/>
                  </a:ext>
                </a:extLst>
              </p:cNvPr>
              <p:cNvSpPr txBox="1">
                <a:spLocks noRot="1" noChangeAspect="1" noMove="1" noResize="1" noEditPoints="1" noAdjustHandles="1" noChangeArrowheads="1" noChangeShapeType="1" noTextEdit="1"/>
              </p:cNvSpPr>
              <p:nvPr/>
            </p:nvSpPr>
            <p:spPr>
              <a:xfrm>
                <a:off x="4524772" y="9902293"/>
                <a:ext cx="3297313" cy="871970"/>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37A1E7BA-CF56-A3E8-F4C9-D1E98EE2B234}"/>
                  </a:ext>
                </a:extLst>
              </p:cNvPr>
              <p:cNvSpPr txBox="1"/>
              <p:nvPr/>
            </p:nvSpPr>
            <p:spPr>
              <a:xfrm>
                <a:off x="4487710" y="10976014"/>
                <a:ext cx="3371436" cy="8962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𝑑𝑆</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ea typeface="Cambria Math" panose="02040503050406030204" pitchFamily="18" charset="0"/>
                            </a:rPr>
                            <m:t>𝑃</m:t>
                          </m:r>
                        </m:sub>
                      </m:sSub>
                      <m:r>
                        <a:rPr lang="en-US" sz="2400" b="0" i="1" smtClean="0">
                          <a:latin typeface="Cambria Math" panose="02040503050406030204" pitchFamily="18" charset="0"/>
                        </a:rPr>
                        <m:t>𝑑𝑇</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rPr>
                        <m:t>𝑑𝑃</m:t>
                      </m:r>
                    </m:oMath>
                  </m:oMathPara>
                </a14:m>
                <a:endParaRPr lang="en-US" dirty="0"/>
              </a:p>
            </p:txBody>
          </p:sp>
        </mc:Choice>
        <mc:Fallback xmlns="">
          <p:sp>
            <p:nvSpPr>
              <p:cNvPr id="89" name="TextBox 88">
                <a:extLst>
                  <a:ext uri="{FF2B5EF4-FFF2-40B4-BE49-F238E27FC236}">
                    <a16:creationId xmlns:a16="http://schemas.microsoft.com/office/drawing/2014/main" id="{37A1E7BA-CF56-A3E8-F4C9-D1E98EE2B234}"/>
                  </a:ext>
                </a:extLst>
              </p:cNvPr>
              <p:cNvSpPr txBox="1">
                <a:spLocks noRot="1" noChangeAspect="1" noMove="1" noResize="1" noEditPoints="1" noAdjustHandles="1" noChangeArrowheads="1" noChangeShapeType="1" noTextEdit="1"/>
              </p:cNvSpPr>
              <p:nvPr/>
            </p:nvSpPr>
            <p:spPr>
              <a:xfrm>
                <a:off x="4487710" y="10976014"/>
                <a:ext cx="3371436" cy="896271"/>
              </a:xfrm>
              <a:prstGeom prst="rect">
                <a:avLst/>
              </a:prstGeom>
              <a:blipFill>
                <a:blip r:embed="rId2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767245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3620</TotalTime>
  <Words>4091</Words>
  <Application>Microsoft Office PowerPoint</Application>
  <PresentationFormat>Custom</PresentationFormat>
  <Paragraphs>487</Paragraphs>
  <Slides>33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20</cp:revision>
  <dcterms:created xsi:type="dcterms:W3CDTF">2024-08-20T15:27:28Z</dcterms:created>
  <dcterms:modified xsi:type="dcterms:W3CDTF">2024-09-19T22:11:53Z</dcterms:modified>
</cp:coreProperties>
</file>